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  <p:sldMasterId id="2147483691" r:id="rId3"/>
  </p:sldMasterIdLst>
  <p:notesMasterIdLst>
    <p:notesMasterId r:id="rId7"/>
  </p:notesMasterIdLst>
  <p:handoutMasterIdLst>
    <p:handoutMasterId r:id="rId8"/>
  </p:handoutMasterIdLst>
  <p:sldIdLst>
    <p:sldId id="405" r:id="rId4"/>
    <p:sldId id="407" r:id="rId5"/>
    <p:sldId id="482" r:id="rId6"/>
  </p:sldIdLst>
  <p:sldSz cx="10688638" cy="7562850"/>
  <p:notesSz cx="9929813" cy="6799263"/>
  <p:defaultTextStyle>
    <a:defPPr>
      <a:defRPr lang="it-IT"/>
    </a:defPPr>
    <a:lvl1pPr marL="0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497569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995138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492707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1990277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487845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2985414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482982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3980551" algn="l" defTabSz="49756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C1567A0-D8BB-474B-A269-4C7723A45BCB}">
          <p14:sldIdLst>
            <p14:sldId id="405"/>
            <p14:sldId id="407"/>
            <p14:sldId id="4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86" autoAdjust="0"/>
  </p:normalViewPr>
  <p:slideViewPr>
    <p:cSldViewPr snapToGrid="0" snapToObjects="1">
      <p:cViewPr varScale="1">
        <p:scale>
          <a:sx n="102" d="100"/>
          <a:sy n="102" d="100"/>
        </p:scale>
        <p:origin x="1308" y="120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B58C0-A7A0-D645-944B-77474344D0CB}" type="datetime1">
              <a:rPr lang="it-IT" smtClean="0"/>
              <a:pPr/>
              <a:t>15/03/2018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05D06-52DC-EA47-9451-3B71213F12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6557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974F3-4C92-3143-B9C5-A1B063A1F42A}" type="datetime1">
              <a:rPr lang="it-IT" smtClean="0"/>
              <a:pPr/>
              <a:t>15/03/2018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163888" y="509588"/>
            <a:ext cx="36020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19ED2-32F0-0640-8083-1BA3A60E25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144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569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138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2707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0277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7845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5414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2982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0551" algn="l" defTabSz="49756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roberto/Lavori/Coni/ESECUTIVI/PPT/Coni_2/PPT_A4_cop_Servizi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lIns="91405" tIns="45703" rIns="91405" bIns="45703"/>
          <a:lstStyle/>
          <a:p>
            <a:r>
              <a:rPr lang="it-IT"/>
              <a:t>07/05/14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91405" tIns="45703" rIns="91405" bIns="45703"/>
          <a:lstStyle/>
          <a:p>
            <a:r>
              <a:rPr lang="it-IT"/>
              <a:t>Titolo presentazione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lIns="91405" tIns="45703" rIns="91405" bIns="45703"/>
          <a:lstStyle/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idx="1"/>
          </p:nvPr>
        </p:nvSpPr>
        <p:spPr>
          <a:xfrm>
            <a:off x="1080472" y="1831588"/>
            <a:ext cx="9073735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rgbClr val="0033A0"/>
                </a:solidFill>
              </a:defRPr>
            </a:lvl1pPr>
            <a:lvl2pPr>
              <a:defRPr>
                <a:solidFill>
                  <a:srgbClr val="0033A0"/>
                </a:solidFill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1"/>
            <a:r>
              <a:rPr lang="it-IT" dirty="0"/>
              <a:t>Terzo livello</a:t>
            </a:r>
          </a:p>
          <a:p>
            <a:pPr lvl="1"/>
            <a:r>
              <a:rPr lang="it-IT" dirty="0"/>
              <a:t>Quarto livello</a:t>
            </a:r>
          </a:p>
          <a:p>
            <a:pPr lvl="1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6935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2" y="1692892"/>
            <a:ext cx="4353231" cy="705515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0033A0"/>
                </a:solidFill>
              </a:defRPr>
            </a:lvl1pPr>
            <a:lvl2pPr marL="497569" indent="0">
              <a:buNone/>
              <a:defRPr sz="2200" b="1"/>
            </a:lvl2pPr>
            <a:lvl3pPr marL="995138" indent="0">
              <a:buNone/>
              <a:defRPr sz="2100" b="1"/>
            </a:lvl3pPr>
            <a:lvl4pPr marL="1492707" indent="0">
              <a:buNone/>
              <a:defRPr sz="1700" b="1"/>
            </a:lvl4pPr>
            <a:lvl5pPr marL="1990277" indent="0">
              <a:buNone/>
              <a:defRPr sz="1700" b="1"/>
            </a:lvl5pPr>
            <a:lvl6pPr marL="2487845" indent="0">
              <a:buNone/>
              <a:defRPr sz="1700" b="1"/>
            </a:lvl6pPr>
            <a:lvl7pPr marL="2985414" indent="0">
              <a:buNone/>
              <a:defRPr sz="1700" b="1"/>
            </a:lvl7pPr>
            <a:lvl8pPr marL="3482982" indent="0">
              <a:buNone/>
              <a:defRPr sz="1700" b="1"/>
            </a:lvl8pPr>
            <a:lvl9pPr marL="3980551" indent="0">
              <a:buNone/>
              <a:defRPr sz="17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80472" y="2540032"/>
            <a:ext cx="4353231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1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777886" y="1692892"/>
            <a:ext cx="4376323" cy="705515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0033A0"/>
                </a:solidFill>
              </a:defRPr>
            </a:lvl1pPr>
            <a:lvl2pPr marL="497569" indent="0">
              <a:buNone/>
              <a:defRPr sz="2200" b="1"/>
            </a:lvl2pPr>
            <a:lvl3pPr marL="995138" indent="0">
              <a:buNone/>
              <a:defRPr sz="2100" b="1"/>
            </a:lvl3pPr>
            <a:lvl4pPr marL="1492707" indent="0">
              <a:buNone/>
              <a:defRPr sz="1700" b="1"/>
            </a:lvl4pPr>
            <a:lvl5pPr marL="1990277" indent="0">
              <a:buNone/>
              <a:defRPr sz="1700" b="1"/>
            </a:lvl5pPr>
            <a:lvl6pPr marL="2487845" indent="0">
              <a:buNone/>
              <a:defRPr sz="1700" b="1"/>
            </a:lvl6pPr>
            <a:lvl7pPr marL="2985414" indent="0">
              <a:buNone/>
              <a:defRPr sz="1700" b="1"/>
            </a:lvl7pPr>
            <a:lvl8pPr marL="3482982" indent="0">
              <a:buNone/>
              <a:defRPr sz="1700" b="1"/>
            </a:lvl8pPr>
            <a:lvl9pPr marL="3980551" indent="0">
              <a:buNone/>
              <a:defRPr sz="17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777886" y="2540032"/>
            <a:ext cx="4376323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1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1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07/05/14</a:t>
            </a:r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Titolo presentazione</a:t>
            </a:r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9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9433" y="5293995"/>
            <a:ext cx="9054776" cy="624986"/>
          </a:xfrm>
        </p:spPr>
        <p:txBody>
          <a:bodyPr anchor="t"/>
          <a:lstStyle>
            <a:lvl1pPr algn="l">
              <a:defRPr sz="2200" b="0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99430" y="675755"/>
            <a:ext cx="9054777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569" indent="0">
              <a:buNone/>
              <a:defRPr sz="3000"/>
            </a:lvl2pPr>
            <a:lvl3pPr marL="995138" indent="0">
              <a:buNone/>
              <a:defRPr sz="2600"/>
            </a:lvl3pPr>
            <a:lvl4pPr marL="1492707" indent="0">
              <a:buNone/>
              <a:defRPr sz="2200"/>
            </a:lvl4pPr>
            <a:lvl5pPr marL="1990277" indent="0">
              <a:buNone/>
              <a:defRPr sz="2200"/>
            </a:lvl5pPr>
            <a:lvl6pPr marL="2487845" indent="0">
              <a:buNone/>
              <a:defRPr sz="2200"/>
            </a:lvl6pPr>
            <a:lvl7pPr marL="2985414" indent="0">
              <a:buNone/>
              <a:defRPr sz="2200"/>
            </a:lvl7pPr>
            <a:lvl8pPr marL="3482982" indent="0">
              <a:buNone/>
              <a:defRPr sz="2200"/>
            </a:lvl8pPr>
            <a:lvl9pPr marL="3980551" indent="0">
              <a:buNone/>
              <a:defRPr sz="22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9430" y="5918986"/>
            <a:ext cx="9054777" cy="580872"/>
          </a:xfrm>
        </p:spPr>
        <p:txBody>
          <a:bodyPr/>
          <a:lstStyle>
            <a:lvl1pPr marL="0" indent="0">
              <a:buNone/>
              <a:defRPr sz="1500"/>
            </a:lvl1pPr>
            <a:lvl2pPr marL="497569" indent="0">
              <a:buNone/>
              <a:defRPr sz="1300"/>
            </a:lvl2pPr>
            <a:lvl3pPr marL="995138" indent="0">
              <a:buNone/>
              <a:defRPr sz="1100"/>
            </a:lvl3pPr>
            <a:lvl4pPr marL="1492707" indent="0">
              <a:buNone/>
              <a:defRPr sz="1000"/>
            </a:lvl4pPr>
            <a:lvl5pPr marL="1990277" indent="0">
              <a:buNone/>
              <a:defRPr sz="1000"/>
            </a:lvl5pPr>
            <a:lvl6pPr marL="2487845" indent="0">
              <a:buNone/>
              <a:defRPr sz="1000"/>
            </a:lvl6pPr>
            <a:lvl7pPr marL="2985414" indent="0">
              <a:buNone/>
              <a:defRPr sz="1000"/>
            </a:lvl7pPr>
            <a:lvl8pPr marL="3482982" indent="0">
              <a:buNone/>
              <a:defRPr sz="1000"/>
            </a:lvl8pPr>
            <a:lvl9pPr marL="3980551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07/05/14</a:t>
            </a:r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Titolo presentazione</a:t>
            </a:r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45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432" y="302868"/>
            <a:ext cx="9619774" cy="126047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4432" y="1764671"/>
            <a:ext cx="9619774" cy="49911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  <a:ln/>
        </p:spPr>
        <p:txBody>
          <a:bodyPr lIns="91405" tIns="45703" rIns="91405" bIns="45703"/>
          <a:lstStyle>
            <a:lvl1pPr>
              <a:defRPr/>
            </a:lvl1pPr>
          </a:lstStyle>
          <a:p>
            <a:pPr>
              <a:defRPr/>
            </a:pPr>
            <a:fld id="{B32F05F7-B33F-4328-9115-2337BA13112B}" type="slidenum">
              <a:rPr 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titol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Presentation Title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757116" y="4830531"/>
            <a:ext cx="9606071" cy="554501"/>
          </a:xfrm>
        </p:spPr>
        <p:txBody>
          <a:bodyPr lIns="91935" tIns="45969" rIns="91935" bIns="45969" anchor="b">
            <a:spAutoFit/>
          </a:bodyPr>
          <a:lstStyle>
            <a:lvl1pPr>
              <a:defRPr sz="3000" b="0" noProof="1"/>
            </a:lvl1pPr>
          </a:lstStyle>
          <a:p>
            <a:endParaRPr lang="it-IT" noProof="1"/>
          </a:p>
        </p:txBody>
      </p:sp>
      <p:sp>
        <p:nvSpPr>
          <p:cNvPr id="1009667" name="Sub Title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757115" y="5385033"/>
            <a:ext cx="9612923" cy="59872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935" tIns="45969" rIns="91935" bIns="45969" numCol="1" anchor="t" anchorCtr="0" compatLnSpc="1">
            <a:prstTxWarp prst="textNoShape">
              <a:avLst/>
            </a:prstTxWarp>
            <a:spAutoFit/>
          </a:bodyPr>
          <a:lstStyle>
            <a:lvl1pPr marL="0" indent="0">
              <a:spcBef>
                <a:spcPct val="0"/>
              </a:spcBef>
              <a:buFont typeface="Verdana" pitchFamily="34" charset="0"/>
              <a:buNone/>
              <a:defRPr sz="3300" noProof="1"/>
            </a:lvl1pPr>
          </a:lstStyle>
          <a:p>
            <a:endParaRPr lang="it-IT" noProof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80472" y="1771113"/>
            <a:ext cx="9073735" cy="454303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00">
                <a:solidFill>
                  <a:srgbClr val="0033A0"/>
                </a:solidFill>
              </a:defRPr>
            </a:lvl1pPr>
            <a:lvl2pPr marL="808549" indent="-310981">
              <a:buFont typeface="Arial"/>
              <a:buChar char="•"/>
              <a:defRPr sz="2100">
                <a:solidFill>
                  <a:srgbClr val="0033A0"/>
                </a:solidFill>
              </a:defRPr>
            </a:lvl2pPr>
            <a:lvl4pPr marL="1492707" indent="0">
              <a:buFontTx/>
              <a:buNone/>
              <a:defRPr/>
            </a:lvl4pPr>
            <a:lvl5pPr marL="1990277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1"/>
            <a:r>
              <a:rPr lang="it-IT" dirty="0"/>
              <a:t>Terzo livello</a:t>
            </a:r>
          </a:p>
          <a:p>
            <a:pPr lvl="1"/>
            <a:r>
              <a:rPr lang="it-IT" dirty="0"/>
              <a:t>Quarto livello</a:t>
            </a:r>
          </a:p>
          <a:p>
            <a:pPr lvl="1"/>
            <a:r>
              <a:rPr lang="it-IT" dirty="0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07/05/14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Titolo presentazione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685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80474" y="1764670"/>
            <a:ext cx="4293465" cy="4626857"/>
          </a:xfrm>
        </p:spPr>
        <p:txBody>
          <a:bodyPr>
            <a:normAutofit/>
          </a:bodyPr>
          <a:lstStyle>
            <a:lvl1pPr>
              <a:defRPr sz="2100">
                <a:solidFill>
                  <a:srgbClr val="0033A0"/>
                </a:solidFill>
              </a:defRPr>
            </a:lvl1pPr>
            <a:lvl2pPr>
              <a:defRPr sz="2100">
                <a:solidFill>
                  <a:srgbClr val="0033A0"/>
                </a:solidFill>
              </a:defRPr>
            </a:lvl2pPr>
            <a:lvl3pPr>
              <a:defRPr sz="2100">
                <a:solidFill>
                  <a:srgbClr val="0033A0"/>
                </a:solidFill>
              </a:defRPr>
            </a:lvl3pPr>
            <a:lvl4pPr>
              <a:defRPr sz="2100">
                <a:solidFill>
                  <a:srgbClr val="0033A0"/>
                </a:solidFill>
              </a:defRPr>
            </a:lvl4pPr>
            <a:lvl5pPr>
              <a:defRPr sz="2100">
                <a:solidFill>
                  <a:srgbClr val="0033A0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05495" y="1764670"/>
            <a:ext cx="4248714" cy="4626857"/>
          </a:xfrm>
        </p:spPr>
        <p:txBody>
          <a:bodyPr>
            <a:normAutofit/>
          </a:bodyPr>
          <a:lstStyle>
            <a:lvl1pPr>
              <a:defRPr sz="2100">
                <a:solidFill>
                  <a:srgbClr val="0033A0"/>
                </a:solidFill>
              </a:defRPr>
            </a:lvl1pPr>
            <a:lvl2pPr>
              <a:defRPr sz="2100">
                <a:solidFill>
                  <a:srgbClr val="0033A0"/>
                </a:solidFill>
              </a:defRPr>
            </a:lvl2pPr>
            <a:lvl3pPr>
              <a:defRPr sz="2100">
                <a:solidFill>
                  <a:srgbClr val="0033A0"/>
                </a:solidFill>
              </a:defRPr>
            </a:lvl3pPr>
            <a:lvl4pPr>
              <a:defRPr sz="2100">
                <a:solidFill>
                  <a:srgbClr val="0033A0"/>
                </a:solidFill>
              </a:defRPr>
            </a:lvl4pPr>
            <a:lvl5pPr>
              <a:defRPr sz="2100">
                <a:solidFill>
                  <a:srgbClr val="0033A0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07/05/14</a:t>
            </a:r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Titolo presentazione</a:t>
            </a:r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98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2" y="1692892"/>
            <a:ext cx="4353231" cy="705515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0033A0"/>
                </a:solidFill>
              </a:defRPr>
            </a:lvl1pPr>
            <a:lvl2pPr marL="497569" indent="0">
              <a:buNone/>
              <a:defRPr sz="2200" b="1"/>
            </a:lvl2pPr>
            <a:lvl3pPr marL="995138" indent="0">
              <a:buNone/>
              <a:defRPr sz="2100" b="1"/>
            </a:lvl3pPr>
            <a:lvl4pPr marL="1492707" indent="0">
              <a:buNone/>
              <a:defRPr sz="1700" b="1"/>
            </a:lvl4pPr>
            <a:lvl5pPr marL="1990277" indent="0">
              <a:buNone/>
              <a:defRPr sz="1700" b="1"/>
            </a:lvl5pPr>
            <a:lvl6pPr marL="2487845" indent="0">
              <a:buNone/>
              <a:defRPr sz="1700" b="1"/>
            </a:lvl6pPr>
            <a:lvl7pPr marL="2985414" indent="0">
              <a:buNone/>
              <a:defRPr sz="1700" b="1"/>
            </a:lvl7pPr>
            <a:lvl8pPr marL="3482982" indent="0">
              <a:buNone/>
              <a:defRPr sz="1700" b="1"/>
            </a:lvl8pPr>
            <a:lvl9pPr marL="3980551" indent="0">
              <a:buNone/>
              <a:defRPr sz="17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80472" y="2540032"/>
            <a:ext cx="4353231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1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777886" y="1692892"/>
            <a:ext cx="4376323" cy="705515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0033A0"/>
                </a:solidFill>
              </a:defRPr>
            </a:lvl1pPr>
            <a:lvl2pPr marL="497569" indent="0">
              <a:buNone/>
              <a:defRPr sz="2200" b="1"/>
            </a:lvl2pPr>
            <a:lvl3pPr marL="995138" indent="0">
              <a:buNone/>
              <a:defRPr sz="2100" b="1"/>
            </a:lvl3pPr>
            <a:lvl4pPr marL="1492707" indent="0">
              <a:buNone/>
              <a:defRPr sz="1700" b="1"/>
            </a:lvl4pPr>
            <a:lvl5pPr marL="1990277" indent="0">
              <a:buNone/>
              <a:defRPr sz="1700" b="1"/>
            </a:lvl5pPr>
            <a:lvl6pPr marL="2487845" indent="0">
              <a:buNone/>
              <a:defRPr sz="1700" b="1"/>
            </a:lvl6pPr>
            <a:lvl7pPr marL="2985414" indent="0">
              <a:buNone/>
              <a:defRPr sz="1700" b="1"/>
            </a:lvl7pPr>
            <a:lvl8pPr marL="3482982" indent="0">
              <a:buNone/>
              <a:defRPr sz="1700" b="1"/>
            </a:lvl8pPr>
            <a:lvl9pPr marL="3980551" indent="0">
              <a:buNone/>
              <a:defRPr sz="17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777886" y="2540032"/>
            <a:ext cx="4376323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1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1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07/05/14</a:t>
            </a:r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Titolo presentazione</a:t>
            </a:r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969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9433" y="5293995"/>
            <a:ext cx="9054776" cy="624986"/>
          </a:xfrm>
        </p:spPr>
        <p:txBody>
          <a:bodyPr anchor="t"/>
          <a:lstStyle>
            <a:lvl1pPr algn="l">
              <a:defRPr sz="2200" b="0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99430" y="675755"/>
            <a:ext cx="9054777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569" indent="0">
              <a:buNone/>
              <a:defRPr sz="3000"/>
            </a:lvl2pPr>
            <a:lvl3pPr marL="995138" indent="0">
              <a:buNone/>
              <a:defRPr sz="2600"/>
            </a:lvl3pPr>
            <a:lvl4pPr marL="1492707" indent="0">
              <a:buNone/>
              <a:defRPr sz="2200"/>
            </a:lvl4pPr>
            <a:lvl5pPr marL="1990277" indent="0">
              <a:buNone/>
              <a:defRPr sz="2200"/>
            </a:lvl5pPr>
            <a:lvl6pPr marL="2487845" indent="0">
              <a:buNone/>
              <a:defRPr sz="2200"/>
            </a:lvl6pPr>
            <a:lvl7pPr marL="2985414" indent="0">
              <a:buNone/>
              <a:defRPr sz="2200"/>
            </a:lvl7pPr>
            <a:lvl8pPr marL="3482982" indent="0">
              <a:buNone/>
              <a:defRPr sz="2200"/>
            </a:lvl8pPr>
            <a:lvl9pPr marL="3980551" indent="0">
              <a:buNone/>
              <a:defRPr sz="22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9430" y="5918986"/>
            <a:ext cx="9054777" cy="580872"/>
          </a:xfrm>
        </p:spPr>
        <p:txBody>
          <a:bodyPr/>
          <a:lstStyle>
            <a:lvl1pPr marL="0" indent="0">
              <a:buNone/>
              <a:defRPr sz="1500"/>
            </a:lvl1pPr>
            <a:lvl2pPr marL="497569" indent="0">
              <a:buNone/>
              <a:defRPr sz="1300"/>
            </a:lvl2pPr>
            <a:lvl3pPr marL="995138" indent="0">
              <a:buNone/>
              <a:defRPr sz="1100"/>
            </a:lvl3pPr>
            <a:lvl4pPr marL="1492707" indent="0">
              <a:buNone/>
              <a:defRPr sz="1000"/>
            </a:lvl4pPr>
            <a:lvl5pPr marL="1990277" indent="0">
              <a:buNone/>
              <a:defRPr sz="1000"/>
            </a:lvl5pPr>
            <a:lvl6pPr marL="2487845" indent="0">
              <a:buNone/>
              <a:defRPr sz="1000"/>
            </a:lvl6pPr>
            <a:lvl7pPr marL="2985414" indent="0">
              <a:buNone/>
              <a:defRPr sz="1000"/>
            </a:lvl7pPr>
            <a:lvl8pPr marL="3482982" indent="0">
              <a:buNone/>
              <a:defRPr sz="1000"/>
            </a:lvl8pPr>
            <a:lvl9pPr marL="3980551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07/05/14</a:t>
            </a:r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Titolo presentazione</a:t>
            </a:r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634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_A4_cop_Servizi.jpg" descr="/Users/roberto/Lavori/Coni/ESECUTIVI/PPT/Coni_2/PPT_A4_cop_Servizi.jpg"/>
          <p:cNvPicPr>
            <a:picLocks noChangeAspect="1"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" b="368"/>
          <a:stretch/>
        </p:blipFill>
        <p:spPr>
          <a:xfrm>
            <a:off x="-1" y="-1"/>
            <a:ext cx="10688639" cy="756285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42274" y="2924935"/>
            <a:ext cx="7065665" cy="657471"/>
          </a:xfrm>
          <a:prstGeom prst="rect">
            <a:avLst/>
          </a:prstGeom>
        </p:spPr>
        <p:txBody>
          <a:bodyPr lIns="0" tIns="49755" rIns="99513" bIns="0"/>
          <a:lstStyle>
            <a:lvl1pPr algn="l">
              <a:defRPr sz="33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72" y="3684884"/>
            <a:ext cx="6264019" cy="742841"/>
          </a:xfrm>
          <a:prstGeom prst="rect">
            <a:avLst/>
          </a:prstGeom>
        </p:spPr>
        <p:txBody>
          <a:bodyPr lIns="0" tIns="49755" rIns="99513" bIns="0"/>
          <a:lstStyle>
            <a:lvl1pPr marL="0" indent="0" algn="l">
              <a:buNone/>
              <a:defRPr sz="2200">
                <a:solidFill>
                  <a:schemeClr val="bg1"/>
                </a:solidFill>
                <a:latin typeface="Arial"/>
                <a:cs typeface="Arial"/>
              </a:defRPr>
            </a:lvl1pPr>
            <a:lvl2pPr marL="497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2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5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2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943602" y="6606991"/>
            <a:ext cx="2494016" cy="40265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07/05/14</a:t>
            </a:r>
          </a:p>
        </p:txBody>
      </p:sp>
    </p:spTree>
    <p:extLst>
      <p:ext uri="{BB962C8B-B14F-4D97-AF65-F5344CB8AC3E}">
        <p14:creationId xmlns:p14="http://schemas.microsoft.com/office/powerpoint/2010/main" val="132167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lIns="91405" tIns="45703" rIns="91405" bIns="45703"/>
          <a:lstStyle/>
          <a:p>
            <a:r>
              <a:rPr lang="it-IT">
                <a:solidFill>
                  <a:prstClr val="black"/>
                </a:solidFill>
              </a:rPr>
              <a:t>07/05/14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91405" tIns="45703" rIns="91405" bIns="45703"/>
          <a:lstStyle/>
          <a:p>
            <a:r>
              <a:rPr lang="it-IT">
                <a:solidFill>
                  <a:prstClr val="black"/>
                </a:solidFill>
              </a:rPr>
              <a:t>Titolo presentazione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lIns="91405" tIns="45703" rIns="91405" bIns="45703"/>
          <a:lstStyle/>
          <a:p>
            <a:fld id="{7E152133-14C5-F048-8E4A-AF3FAD14CD11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6" name="Segnaposto testo 2"/>
          <p:cNvSpPr>
            <a:spLocks noGrp="1"/>
          </p:cNvSpPr>
          <p:nvPr>
            <p:ph idx="1"/>
          </p:nvPr>
        </p:nvSpPr>
        <p:spPr>
          <a:xfrm>
            <a:off x="1080472" y="1831588"/>
            <a:ext cx="9073735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rgbClr val="0033A0"/>
                </a:solidFill>
              </a:defRPr>
            </a:lvl1pPr>
            <a:lvl2pPr>
              <a:defRPr>
                <a:solidFill>
                  <a:srgbClr val="0033A0"/>
                </a:solidFill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1"/>
            <a:r>
              <a:rPr lang="it-IT" dirty="0"/>
              <a:t>Terzo livello</a:t>
            </a:r>
          </a:p>
          <a:p>
            <a:pPr lvl="1"/>
            <a:r>
              <a:rPr lang="it-IT" dirty="0"/>
              <a:t>Quarto livello</a:t>
            </a:r>
          </a:p>
          <a:p>
            <a:pPr lvl="1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6935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80472" y="1771113"/>
            <a:ext cx="9073735" cy="454303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100">
                <a:solidFill>
                  <a:srgbClr val="0033A0"/>
                </a:solidFill>
              </a:defRPr>
            </a:lvl1pPr>
            <a:lvl2pPr marL="808549" indent="-310981">
              <a:buFont typeface="Arial"/>
              <a:buChar char="•"/>
              <a:defRPr sz="2100">
                <a:solidFill>
                  <a:srgbClr val="0033A0"/>
                </a:solidFill>
              </a:defRPr>
            </a:lvl2pPr>
            <a:lvl4pPr marL="1492707" indent="0">
              <a:buFontTx/>
              <a:buNone/>
              <a:defRPr/>
            </a:lvl4pPr>
            <a:lvl5pPr marL="1990277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1"/>
            <a:r>
              <a:rPr lang="it-IT" dirty="0"/>
              <a:t>Terzo livello</a:t>
            </a:r>
          </a:p>
          <a:p>
            <a:pPr lvl="1"/>
            <a:r>
              <a:rPr lang="it-IT" dirty="0"/>
              <a:t>Quarto livello</a:t>
            </a:r>
          </a:p>
          <a:p>
            <a:pPr lvl="1"/>
            <a:r>
              <a:rPr lang="it-IT" dirty="0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07/05/14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Titolo presentazione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80474" y="1764670"/>
            <a:ext cx="4293465" cy="4626857"/>
          </a:xfrm>
        </p:spPr>
        <p:txBody>
          <a:bodyPr>
            <a:normAutofit/>
          </a:bodyPr>
          <a:lstStyle>
            <a:lvl1pPr>
              <a:defRPr sz="2100">
                <a:solidFill>
                  <a:srgbClr val="0033A0"/>
                </a:solidFill>
              </a:defRPr>
            </a:lvl1pPr>
            <a:lvl2pPr>
              <a:defRPr sz="2100">
                <a:solidFill>
                  <a:srgbClr val="0033A0"/>
                </a:solidFill>
              </a:defRPr>
            </a:lvl2pPr>
            <a:lvl3pPr>
              <a:defRPr sz="2100">
                <a:solidFill>
                  <a:srgbClr val="0033A0"/>
                </a:solidFill>
              </a:defRPr>
            </a:lvl3pPr>
            <a:lvl4pPr>
              <a:defRPr sz="2100">
                <a:solidFill>
                  <a:srgbClr val="0033A0"/>
                </a:solidFill>
              </a:defRPr>
            </a:lvl4pPr>
            <a:lvl5pPr>
              <a:defRPr sz="2100">
                <a:solidFill>
                  <a:srgbClr val="0033A0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05495" y="1764670"/>
            <a:ext cx="4248714" cy="4626857"/>
          </a:xfrm>
        </p:spPr>
        <p:txBody>
          <a:bodyPr>
            <a:normAutofit/>
          </a:bodyPr>
          <a:lstStyle>
            <a:lvl1pPr>
              <a:defRPr sz="2100">
                <a:solidFill>
                  <a:srgbClr val="0033A0"/>
                </a:solidFill>
              </a:defRPr>
            </a:lvl1pPr>
            <a:lvl2pPr>
              <a:defRPr sz="2100">
                <a:solidFill>
                  <a:srgbClr val="0033A0"/>
                </a:solidFill>
              </a:defRPr>
            </a:lvl2pPr>
            <a:lvl3pPr>
              <a:defRPr sz="2100">
                <a:solidFill>
                  <a:srgbClr val="0033A0"/>
                </a:solidFill>
              </a:defRPr>
            </a:lvl3pPr>
            <a:lvl4pPr>
              <a:defRPr sz="2100">
                <a:solidFill>
                  <a:srgbClr val="0033A0"/>
                </a:solidFill>
              </a:defRPr>
            </a:lvl4pPr>
            <a:lvl5pPr>
              <a:defRPr sz="2100">
                <a:solidFill>
                  <a:srgbClr val="0033A0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9" y="7088654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07/05/14</a:t>
            </a:r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4" y="7088654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>
                <a:solidFill>
                  <a:prstClr val="white"/>
                </a:solidFill>
              </a:rPr>
              <a:t>Titolo presentazione</a:t>
            </a:r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4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98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file://localhost/Users/roberto/Lavori/Coni/ESECUTIVI/PPT/Coni_2/servizi_footer-04.jpg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10" Type="http://schemas.openxmlformats.org/officeDocument/2006/relationships/image" Target="file://localhost/Users/roberto/Lavori/Coni/ESECUTIVI/PPT/Coni_2/servizi_footer-04.jpg" TargetMode="Externa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rvizi_footer-04.jpg" descr="/Users/roberto/Lavori/Coni/ESECUTIVI/PPT/Coni_2/servizi_footer-04.jpg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43774"/>
            <a:ext cx="10688638" cy="719076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80472" y="646664"/>
            <a:ext cx="9073733" cy="68759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3" y="1831588"/>
            <a:ext cx="9073733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1"/>
            <a:r>
              <a:rPr lang="it-IT" dirty="0"/>
              <a:t>Terzo livello</a:t>
            </a:r>
          </a:p>
          <a:p>
            <a:pPr lvl="1"/>
            <a:r>
              <a:rPr lang="it-IT" dirty="0"/>
              <a:t>Quarto livello</a:t>
            </a:r>
          </a:p>
          <a:p>
            <a:pPr lvl="1"/>
            <a:r>
              <a:rPr lang="it-IT" dirty="0"/>
              <a:t>Quinto livello</a:t>
            </a: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9690819" y="7080250"/>
            <a:ext cx="646260" cy="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5" tIns="45703" rIns="91405" bIns="45703">
            <a:spAutoFit/>
          </a:bodyPr>
          <a:lstStyle/>
          <a:p>
            <a:pPr algn="ctr">
              <a:defRPr/>
            </a:pPr>
            <a:r>
              <a:rPr lang="it-IT" sz="1000" b="0" dirty="0">
                <a:solidFill>
                  <a:schemeClr val="bg1"/>
                </a:solidFill>
                <a:latin typeface="Arial" charset="0"/>
              </a:rPr>
              <a:t>pag. </a:t>
            </a:r>
            <a:fld id="{432049A1-D5E3-4422-8F20-688862A06EB7}" type="slidenum">
              <a:rPr lang="it-IT" sz="1000" b="0">
                <a:solidFill>
                  <a:schemeClr val="bg1"/>
                </a:solidFill>
                <a:latin typeface="Arial" charset="0"/>
              </a:rPr>
              <a:pPr algn="ctr">
                <a:defRPr/>
              </a:pPr>
              <a:t>‹N›</a:t>
            </a:fld>
            <a:endParaRPr lang="it-IT" sz="1000" b="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8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64" r:id="rId3"/>
    <p:sldLayoutId id="2147483665" r:id="rId4"/>
    <p:sldLayoutId id="2147483669" r:id="rId5"/>
  </p:sldLayoutIdLst>
  <p:hf hdr="0"/>
  <p:txStyles>
    <p:titleStyle>
      <a:lvl1pPr algn="l" defTabSz="497569" rtl="0" eaLnBrk="1" latinLnBrk="0" hangingPunct="1">
        <a:spcBef>
          <a:spcPct val="0"/>
        </a:spcBef>
        <a:buNone/>
        <a:defRPr sz="3300" kern="1200">
          <a:solidFill>
            <a:srgbClr val="0033A0"/>
          </a:solidFill>
          <a:latin typeface="Arial"/>
          <a:ea typeface="+mj-ea"/>
          <a:cs typeface="Arial"/>
        </a:defRPr>
      </a:lvl1pPr>
    </p:titleStyle>
    <p:bodyStyle>
      <a:lvl1pPr marL="0" indent="0" algn="l" defTabSz="497569" rtl="0" eaLnBrk="1" latinLnBrk="0" hangingPunct="1">
        <a:spcBef>
          <a:spcPct val="20000"/>
        </a:spcBef>
        <a:buFontTx/>
        <a:buNone/>
        <a:defRPr sz="1700" kern="1200">
          <a:solidFill>
            <a:srgbClr val="0033A0"/>
          </a:solidFill>
          <a:latin typeface="Arial"/>
          <a:ea typeface="+mn-ea"/>
          <a:cs typeface="Arial"/>
        </a:defRPr>
      </a:lvl1pPr>
      <a:lvl2pPr marL="808549" indent="-310981" algn="l" defTabSz="497569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0033A0"/>
          </a:solidFill>
          <a:latin typeface="Arial"/>
          <a:ea typeface="+mn-ea"/>
          <a:cs typeface="Arial"/>
        </a:defRPr>
      </a:lvl2pPr>
      <a:lvl3pPr marL="1243922" indent="-248784" algn="l" defTabSz="497569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3pPr>
      <a:lvl4pPr marL="1741492" indent="-248784" algn="l" defTabSz="497569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4pPr>
      <a:lvl5pPr marL="2239062" indent="-248784" algn="l" defTabSz="497569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5pPr>
      <a:lvl6pPr marL="2736629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4199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1766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9337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7569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5138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92707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277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487845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85414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82982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80551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83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hf hdr="0"/>
  <p:txStyles>
    <p:titleStyle>
      <a:lvl1pPr algn="ctr" defTabSz="497569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177" indent="-373177" algn="l" defTabSz="497569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549" indent="-310981" algn="l" defTabSz="497569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3922" indent="-248784" algn="l" defTabSz="497569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492" indent="-248784" algn="l" defTabSz="497569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062" indent="-248784" algn="l" defTabSz="497569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6629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4199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1766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9337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7569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5138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92707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277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487845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85414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82982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80551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rvizi_footer-04.jpg" descr="/Users/roberto/Lavori/Coni/ESECUTIVI/PPT/Coni_2/servizi_footer-04.jpg"/>
          <p:cNvPicPr>
            <a:picLocks noChangeAspect="1"/>
          </p:cNvPicPr>
          <p:nvPr userDrawn="1"/>
        </p:nvPicPr>
        <p:blipFill>
          <a:blip r:embed="rId9" r:link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43774"/>
            <a:ext cx="10688638" cy="719076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80472" y="646664"/>
            <a:ext cx="9073733" cy="68759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3" y="1831588"/>
            <a:ext cx="9073733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1"/>
            <a:r>
              <a:rPr lang="it-IT" dirty="0"/>
              <a:t>Terzo livello</a:t>
            </a:r>
          </a:p>
          <a:p>
            <a:pPr lvl="1"/>
            <a:r>
              <a:rPr lang="it-IT" dirty="0"/>
              <a:t>Quarto livello</a:t>
            </a:r>
          </a:p>
          <a:p>
            <a:pPr lvl="1"/>
            <a:r>
              <a:rPr lang="it-IT" dirty="0"/>
              <a:t>Quinto livello</a:t>
            </a: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9690819" y="7080250"/>
            <a:ext cx="646260" cy="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5" tIns="45703" rIns="91405" bIns="45703">
            <a:spAutoFit/>
          </a:bodyPr>
          <a:lstStyle/>
          <a:p>
            <a:pPr algn="ctr">
              <a:defRPr/>
            </a:pPr>
            <a:r>
              <a:rPr lang="it-IT" sz="1000" dirty="0">
                <a:solidFill>
                  <a:prstClr val="white"/>
                </a:solidFill>
                <a:latin typeface="Arial" charset="0"/>
              </a:rPr>
              <a:t>pag. </a:t>
            </a:r>
            <a:fld id="{432049A1-D5E3-4422-8F20-688862A06EB7}" type="slidenum">
              <a:rPr lang="it-IT" sz="1000">
                <a:solidFill>
                  <a:prstClr val="white"/>
                </a:solidFill>
                <a:latin typeface="Arial" charset="0"/>
              </a:rPr>
              <a:pPr algn="ctr">
                <a:defRPr/>
              </a:pPr>
              <a:t>‹N›</a:t>
            </a:fld>
            <a:endParaRPr lang="it-IT" sz="1000" dirty="0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8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9" r:id="rId7"/>
  </p:sldLayoutIdLst>
  <p:hf hdr="0"/>
  <p:txStyles>
    <p:titleStyle>
      <a:lvl1pPr algn="l" defTabSz="497569" rtl="0" eaLnBrk="1" latinLnBrk="0" hangingPunct="1">
        <a:spcBef>
          <a:spcPct val="0"/>
        </a:spcBef>
        <a:buNone/>
        <a:defRPr sz="3300" kern="1200">
          <a:solidFill>
            <a:srgbClr val="0033A0"/>
          </a:solidFill>
          <a:latin typeface="Arial"/>
          <a:ea typeface="+mj-ea"/>
          <a:cs typeface="Arial"/>
        </a:defRPr>
      </a:lvl1pPr>
    </p:titleStyle>
    <p:bodyStyle>
      <a:lvl1pPr marL="0" indent="0" algn="l" defTabSz="497569" rtl="0" eaLnBrk="1" latinLnBrk="0" hangingPunct="1">
        <a:spcBef>
          <a:spcPct val="20000"/>
        </a:spcBef>
        <a:buFontTx/>
        <a:buNone/>
        <a:defRPr sz="1700" kern="1200">
          <a:solidFill>
            <a:srgbClr val="0033A0"/>
          </a:solidFill>
          <a:latin typeface="Arial"/>
          <a:ea typeface="+mn-ea"/>
          <a:cs typeface="Arial"/>
        </a:defRPr>
      </a:lvl1pPr>
      <a:lvl2pPr marL="808549" indent="-310981" algn="l" defTabSz="497569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0033A0"/>
          </a:solidFill>
          <a:latin typeface="Arial"/>
          <a:ea typeface="+mn-ea"/>
          <a:cs typeface="Arial"/>
        </a:defRPr>
      </a:lvl2pPr>
      <a:lvl3pPr marL="1243922" indent="-248784" algn="l" defTabSz="497569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3pPr>
      <a:lvl4pPr marL="1741492" indent="-248784" algn="l" defTabSz="497569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4pPr>
      <a:lvl5pPr marL="2239062" indent="-248784" algn="l" defTabSz="497569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5pPr>
      <a:lvl6pPr marL="2736629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4199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1766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9337" indent="-248784" algn="l" defTabSz="49756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7569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5138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92707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277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487845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85414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82982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80551" algn="l" defTabSz="49756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69509" y="3249391"/>
            <a:ext cx="7065665" cy="657471"/>
          </a:xfrm>
        </p:spPr>
        <p:txBody>
          <a:bodyPr/>
          <a:lstStyle/>
          <a:p>
            <a:pPr algn="ctr"/>
            <a:r>
              <a:rPr lang="it-IT" dirty="0" smtClean="0"/>
              <a:t>II^ </a:t>
            </a:r>
            <a:r>
              <a:rPr lang="it-IT" dirty="0" err="1"/>
              <a:t>Forecast</a:t>
            </a:r>
            <a:r>
              <a:rPr lang="it-IT" dirty="0"/>
              <a:t> </a:t>
            </a:r>
            <a:r>
              <a:rPr lang="it-IT" dirty="0" smtClean="0"/>
              <a:t>2017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&amp;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Budget </a:t>
            </a:r>
            <a:r>
              <a:rPr lang="it-IT" dirty="0" smtClean="0"/>
              <a:t>2018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(Estratto)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797847" y="983225"/>
            <a:ext cx="3007634" cy="573200"/>
          </a:xfrm>
        </p:spPr>
        <p:txBody>
          <a:bodyPr/>
          <a:lstStyle/>
          <a:p>
            <a:pPr algn="ctr"/>
            <a:r>
              <a:rPr lang="it-IT" sz="1800" dirty="0">
                <a:solidFill>
                  <a:prstClr val="white"/>
                </a:solidFill>
              </a:rPr>
              <a:t>Roma, </a:t>
            </a:r>
            <a:r>
              <a:rPr lang="it-IT" sz="1800" dirty="0" smtClean="0">
                <a:solidFill>
                  <a:prstClr val="white"/>
                </a:solidFill>
              </a:rPr>
              <a:t>14 </a:t>
            </a:r>
            <a:r>
              <a:rPr lang="it-IT" sz="1800" dirty="0">
                <a:solidFill>
                  <a:prstClr val="white"/>
                </a:solidFill>
              </a:rPr>
              <a:t>dicembre </a:t>
            </a:r>
            <a:r>
              <a:rPr lang="it-IT" sz="1800" dirty="0" smtClean="0">
                <a:solidFill>
                  <a:prstClr val="white"/>
                </a:solidFill>
              </a:rPr>
              <a:t>2017</a:t>
            </a:r>
            <a:endParaRPr lang="it-IT" sz="1800" dirty="0">
              <a:solidFill>
                <a:prstClr val="white"/>
              </a:solidFill>
            </a:endParaRPr>
          </a:p>
          <a:p>
            <a:pPr algn="ctr"/>
            <a:r>
              <a:rPr lang="it-IT" sz="1800" dirty="0">
                <a:solidFill>
                  <a:prstClr val="white"/>
                </a:solidFill>
              </a:rPr>
              <a:t>Consiglio di Amministrazione</a:t>
            </a:r>
          </a:p>
        </p:txBody>
      </p:sp>
    </p:spTree>
    <p:extLst>
      <p:ext uri="{BB962C8B-B14F-4D97-AF65-F5344CB8AC3E}">
        <p14:creationId xmlns:p14="http://schemas.microsoft.com/office/powerpoint/2010/main" val="56540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0978" y="2986628"/>
            <a:ext cx="9619774" cy="873580"/>
          </a:xfrm>
          <a:noFill/>
          <a:ln>
            <a:miter lim="800000"/>
            <a:headEnd/>
            <a:tailEnd/>
          </a:ln>
        </p:spPr>
        <p:txBody>
          <a:bodyPr vert="horz" wrap="square" lIns="104249" tIns="52124" rIns="104249" bIns="5212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sz="3200" dirty="0" smtClean="0"/>
              <a:t>II^ </a:t>
            </a:r>
            <a:r>
              <a:rPr lang="it-IT" sz="3200" dirty="0" err="1"/>
              <a:t>Forecast</a:t>
            </a:r>
            <a:r>
              <a:rPr lang="it-IT" sz="3200" dirty="0"/>
              <a:t> </a:t>
            </a:r>
            <a:r>
              <a:rPr lang="it-IT" sz="3200" dirty="0" smtClean="0"/>
              <a:t>2017</a:t>
            </a:r>
            <a:endParaRPr lang="it-IT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95463" y="91550"/>
            <a:ext cx="9814620" cy="5053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04249" tIns="52124" rIns="104249" bIns="52124">
            <a:spAutoFit/>
          </a:bodyPr>
          <a:lstStyle/>
          <a:p>
            <a:r>
              <a:rPr lang="it-IT" sz="2600" dirty="0">
                <a:solidFill>
                  <a:srgbClr val="0033A0"/>
                </a:solidFill>
                <a:latin typeface="Arial"/>
                <a:cs typeface="Arial"/>
              </a:rPr>
              <a:t>Analisi macro andamenti costi di funzionamento (</a:t>
            </a:r>
            <a:r>
              <a:rPr lang="it-IT" sz="2600" dirty="0" err="1">
                <a:solidFill>
                  <a:srgbClr val="0033A0"/>
                </a:solidFill>
                <a:latin typeface="Arial"/>
                <a:cs typeface="Arial"/>
              </a:rPr>
              <a:t>Dlgs</a:t>
            </a:r>
            <a:r>
              <a:rPr lang="it-IT" sz="2600" dirty="0">
                <a:solidFill>
                  <a:srgbClr val="0033A0"/>
                </a:solidFill>
                <a:latin typeface="Arial"/>
                <a:cs typeface="Arial"/>
              </a:rPr>
              <a:t> 175/16)	</a:t>
            </a:r>
            <a:r>
              <a:rPr lang="it-IT" sz="1600" dirty="0">
                <a:solidFill>
                  <a:srgbClr val="0033A0"/>
                </a:solidFill>
                <a:latin typeface="Arial"/>
                <a:cs typeface="Arial"/>
              </a:rPr>
              <a:t>           </a:t>
            </a:r>
          </a:p>
        </p:txBody>
      </p:sp>
      <p:sp>
        <p:nvSpPr>
          <p:cNvPr id="6" name="Rettangolo 5"/>
          <p:cNvSpPr/>
          <p:nvPr/>
        </p:nvSpPr>
        <p:spPr>
          <a:xfrm>
            <a:off x="594057" y="671248"/>
            <a:ext cx="9161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1200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seguito vengono </a:t>
            </a:r>
            <a:r>
              <a:rPr lang="it-IT" sz="1200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aggiornati i calcoli in base alle informazioni disponibili nel II^ </a:t>
            </a:r>
            <a:r>
              <a:rPr lang="it-IT" sz="1200" dirty="0" err="1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F.cast</a:t>
            </a:r>
            <a:r>
              <a:rPr lang="it-IT" sz="1200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dell’indice </a:t>
            </a:r>
            <a:r>
              <a:rPr lang="it-IT" sz="1200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sintetico di gestione così come determinato dal </a:t>
            </a:r>
            <a:r>
              <a:rPr lang="it-IT" sz="1200" dirty="0" err="1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DLgs</a:t>
            </a:r>
            <a:r>
              <a:rPr lang="it-IT" sz="1200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200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175/2016 (i cui principi sono stati esposti nel I^ </a:t>
            </a:r>
            <a:r>
              <a:rPr lang="it-IT" sz="1200" dirty="0" err="1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Forecast</a:t>
            </a:r>
            <a:r>
              <a:rPr lang="it-IT" sz="1200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2017):</a:t>
            </a:r>
            <a:endParaRPr lang="it-IT" sz="1200" dirty="0">
              <a:solidFill>
                <a:srgbClr val="0033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riangolo isoscele 8"/>
          <p:cNvSpPr/>
          <p:nvPr/>
        </p:nvSpPr>
        <p:spPr>
          <a:xfrm rot="5400000">
            <a:off x="2740222" y="3835713"/>
            <a:ext cx="5275953" cy="33036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444187" y="1437152"/>
            <a:ext cx="19935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400" b="1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Modalità di calcolo: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307570" y="4694550"/>
            <a:ext cx="1140645" cy="263950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llout 6 12"/>
          <p:cNvSpPr/>
          <p:nvPr/>
        </p:nvSpPr>
        <p:spPr>
          <a:xfrm>
            <a:off x="5772150" y="5210174"/>
            <a:ext cx="4438618" cy="1329556"/>
          </a:xfrm>
          <a:prstGeom prst="accentCallout2">
            <a:avLst>
              <a:gd name="adj1" fmla="val 11339"/>
              <a:gd name="adj2" fmla="val 1008"/>
              <a:gd name="adj3" fmla="val -18013"/>
              <a:gd name="adj4" fmla="val -724"/>
              <a:gd name="adj5" fmla="val -23333"/>
              <a:gd name="adj6" fmla="val 12081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300"/>
              </a:spcBef>
            </a:pPr>
            <a:r>
              <a:rPr lang="it-IT" sz="1000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valore finale dell’indice calcolato in base alle previsioni di </a:t>
            </a:r>
            <a:r>
              <a:rPr lang="it-IT" sz="1000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II^ </a:t>
            </a:r>
            <a:r>
              <a:rPr lang="it-IT" sz="1000" dirty="0" err="1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Forecast</a:t>
            </a:r>
            <a:r>
              <a:rPr lang="it-IT" sz="1000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2017 appare in linea con quanto previsto dalla normativa e comunicazione MEF</a:t>
            </a:r>
            <a:r>
              <a:rPr lang="it-IT" sz="1000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A parità di risultato netto aziendale, esso appare leggermente migliorativo rispetto al I^ </a:t>
            </a:r>
            <a:r>
              <a:rPr lang="it-IT" sz="1000" dirty="0" err="1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Forecast</a:t>
            </a:r>
            <a:r>
              <a:rPr lang="it-IT" sz="1000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quanto, come evidenziato in precedenza, risultano aumentati i ricavi e diminuiti i costi operativi, compensati da maggiori accantonamenti a fondo di ristrutturazione non conteggiati dall’indicatore. </a:t>
            </a:r>
            <a:r>
              <a:rPr lang="it-IT" sz="1000" b="1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L’indice finale relativo al 2017 </a:t>
            </a:r>
            <a:r>
              <a:rPr lang="it-IT" sz="1000" b="1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andrà poi verificato al momento della chiusura </a:t>
            </a:r>
            <a:r>
              <a:rPr lang="it-IT" sz="1000" b="1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it-IT" sz="1000" b="1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bilancio</a:t>
            </a:r>
            <a:endParaRPr lang="it-IT" sz="1000" b="1" dirty="0">
              <a:solidFill>
                <a:srgbClr val="0033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Parentesi graffa chiusa 1">
            <a:extLst>
              <a:ext uri="{FF2B5EF4-FFF2-40B4-BE49-F238E27FC236}">
                <a16:creationId xmlns:a16="http://schemas.microsoft.com/office/drawing/2014/main" xmlns="" id="{D4D952E4-DEB6-497C-A378-7C833264F371}"/>
              </a:ext>
            </a:extLst>
          </p:cNvPr>
          <p:cNvSpPr/>
          <p:nvPr/>
        </p:nvSpPr>
        <p:spPr>
          <a:xfrm rot="16200000">
            <a:off x="6291322" y="2003934"/>
            <a:ext cx="121830" cy="641874"/>
          </a:xfrm>
          <a:prstGeom prst="rightBrac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Parentesi graffa chiusa 14">
            <a:extLst>
              <a:ext uri="{FF2B5EF4-FFF2-40B4-BE49-F238E27FC236}">
                <a16:creationId xmlns:a16="http://schemas.microsoft.com/office/drawing/2014/main" xmlns="" id="{EDF83D7E-30A0-4E8A-88AF-5A7C974D1FD2}"/>
              </a:ext>
            </a:extLst>
          </p:cNvPr>
          <p:cNvSpPr/>
          <p:nvPr/>
        </p:nvSpPr>
        <p:spPr>
          <a:xfrm rot="16200000">
            <a:off x="8524236" y="699824"/>
            <a:ext cx="122400" cy="3250664"/>
          </a:xfrm>
          <a:prstGeom prst="rightBrac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DA55A75E-456E-42DF-9BE0-E6AAB4E12E0B}"/>
              </a:ext>
            </a:extLst>
          </p:cNvPr>
          <p:cNvSpPr/>
          <p:nvPr/>
        </p:nvSpPr>
        <p:spPr>
          <a:xfrm>
            <a:off x="5382573" y="1992003"/>
            <a:ext cx="199356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000" b="1" dirty="0" smtClean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it-IT" sz="1000" b="1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^ </a:t>
            </a:r>
            <a:r>
              <a:rPr lang="it-IT" sz="1000" b="1" dirty="0" err="1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Forecast</a:t>
            </a:r>
            <a:endParaRPr lang="it-IT" sz="1000" b="1" dirty="0">
              <a:solidFill>
                <a:srgbClr val="0033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xmlns="" id="{3ED088AE-D616-4EFA-B8E2-B21262EFE9CF}"/>
              </a:ext>
            </a:extLst>
          </p:cNvPr>
          <p:cNvSpPr/>
          <p:nvPr/>
        </p:nvSpPr>
        <p:spPr>
          <a:xfrm>
            <a:off x="7585713" y="1992003"/>
            <a:ext cx="199356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000" b="1" dirty="0">
                <a:solidFill>
                  <a:srgbClr val="0033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Bilancio 2016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496" y="1485471"/>
            <a:ext cx="4444552" cy="50096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337" y="2403762"/>
            <a:ext cx="4655997" cy="250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87012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B2B2B2"/>
    </a:lt1>
    <a:dk2>
      <a:srgbClr val="FFFFFF"/>
    </a:dk2>
    <a:lt2>
      <a:srgbClr val="000000"/>
    </a:lt2>
    <a:accent1>
      <a:srgbClr val="99CCFF"/>
    </a:accent1>
    <a:accent2>
      <a:srgbClr val="FFCC33"/>
    </a:accent2>
    <a:accent3>
      <a:srgbClr val="D5D5D5"/>
    </a:accent3>
    <a:accent4>
      <a:srgbClr val="000000"/>
    </a:accent4>
    <a:accent5>
      <a:srgbClr val="CAE2FF"/>
    </a:accent5>
    <a:accent6>
      <a:srgbClr val="E7B92D"/>
    </a:accent6>
    <a:hlink>
      <a:srgbClr val="000000"/>
    </a:hlink>
    <a:folHlink>
      <a:srgbClr val="CC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8246</TotalTime>
  <Words>159</Words>
  <Application>Microsoft Office PowerPoint</Application>
  <PresentationFormat>Personalizzato</PresentationFormat>
  <Paragraphs>10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Verdana</vt:lpstr>
      <vt:lpstr>Struttura personalizzata</vt:lpstr>
      <vt:lpstr>1_Tema di Office</vt:lpstr>
      <vt:lpstr>1_Struttura personalizzata</vt:lpstr>
      <vt:lpstr>II^ Forecast 2017 &amp; Budget 2018  (Estratto)</vt:lpstr>
      <vt:lpstr>II^ Forecast 2017</vt:lpstr>
      <vt:lpstr>Presentazione standard di PowerPoint</vt:lpstr>
    </vt:vector>
  </TitlesOfParts>
  <Company>Crea Identity srl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Roberto Randi</dc:creator>
  <cp:lastModifiedBy>Befera Marco</cp:lastModifiedBy>
  <cp:revision>863</cp:revision>
  <cp:lastPrinted>2017-12-13T10:16:11Z</cp:lastPrinted>
  <dcterms:created xsi:type="dcterms:W3CDTF">2014-05-07T17:14:44Z</dcterms:created>
  <dcterms:modified xsi:type="dcterms:W3CDTF">2018-03-15T11:48:30Z</dcterms:modified>
</cp:coreProperties>
</file>