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86" r:id="rId2"/>
    <p:sldId id="287" r:id="rId3"/>
    <p:sldId id="288" r:id="rId4"/>
    <p:sldId id="28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92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356B1"/>
    <a:srgbClr val="024EA2"/>
    <a:srgbClr val="024B9C"/>
    <a:srgbClr val="035DC1"/>
    <a:srgbClr val="00449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8" d="100"/>
          <a:sy n="68" d="100"/>
        </p:scale>
        <p:origin x="580" y="48"/>
      </p:cViewPr>
      <p:guideLst>
        <p:guide orient="horz" pos="2092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939EFE-0303-44F6-9A16-FD3B5E015DB1}" type="datetimeFigureOut">
              <a:rPr lang="en-GB" smtClean="0"/>
              <a:t>31/08/2023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F04766-77AF-4EBE-9704-229FD5F6AD6A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898812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B926D1-0013-4A80-B64E-9D824EE65210}" type="datetimeFigureOut">
              <a:rPr lang="en-GB" smtClean="0"/>
              <a:t>31/08/2023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CF2995-AB43-4B7C-B8CD-9DC7C3692A9C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078466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‹N›</a:t>
            </a:fld>
            <a:endParaRPr lang="en-GB"/>
          </a:p>
        </p:txBody>
      </p:sp>
      <p:sp>
        <p:nvSpPr>
          <p:cNvPr id="2" name="Rectangle 1"/>
          <p:cNvSpPr/>
          <p:nvPr userDrawn="1"/>
        </p:nvSpPr>
        <p:spPr>
          <a:xfrm>
            <a:off x="0" y="0"/>
            <a:ext cx="12192000" cy="10781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 userDrawn="1"/>
        </p:nvSpPr>
        <p:spPr>
          <a:xfrm>
            <a:off x="0" y="1078173"/>
            <a:ext cx="12192000" cy="5779827"/>
          </a:xfrm>
          <a:prstGeom prst="rect">
            <a:avLst/>
          </a:prstGeom>
          <a:solidFill>
            <a:srgbClr val="0356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>
              <a:solidFill>
                <a:schemeClr val="accent4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8933" y="258042"/>
            <a:ext cx="1659793" cy="1152460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1071350" y="1992572"/>
            <a:ext cx="10065224" cy="2149523"/>
          </a:xfrm>
        </p:spPr>
        <p:txBody>
          <a:bodyPr wrap="none" anchor="t">
            <a:noAutofit/>
          </a:bodyPr>
          <a:lstStyle>
            <a:lvl1pPr algn="l">
              <a:defRPr sz="60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838200" y="1978925"/>
            <a:ext cx="0" cy="4879075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 userDrawn="1"/>
        </p:nvSpPr>
        <p:spPr>
          <a:xfrm>
            <a:off x="5741158" y="6619164"/>
            <a:ext cx="707409" cy="240594"/>
          </a:xfrm>
          <a:prstGeom prst="rect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17" name="Subtitle 2"/>
          <p:cNvSpPr>
            <a:spLocks noGrp="1"/>
          </p:cNvSpPr>
          <p:nvPr>
            <p:ph type="subTitle" idx="1"/>
          </p:nvPr>
        </p:nvSpPr>
        <p:spPr>
          <a:xfrm>
            <a:off x="1071351" y="4418049"/>
            <a:ext cx="10065224" cy="897754"/>
          </a:xfrm>
        </p:spPr>
        <p:txBody>
          <a:bodyPr>
            <a:noAutofit/>
          </a:bodyPr>
          <a:lstStyle>
            <a:lvl1pPr marL="0" indent="0" algn="l">
              <a:buNone/>
              <a:defRPr sz="2800" i="0">
                <a:solidFill>
                  <a:schemeClr val="accent5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3"/>
          </p:nvPr>
        </p:nvSpPr>
        <p:spPr>
          <a:xfrm>
            <a:off x="6096000" y="5557903"/>
            <a:ext cx="5040313" cy="528998"/>
          </a:xfrm>
        </p:spPr>
        <p:txBody>
          <a:bodyPr>
            <a:noAutofit/>
          </a:bodyPr>
          <a:lstStyle>
            <a:lvl1pPr marL="0" indent="0" algn="r">
              <a:buFontTx/>
              <a:buNone/>
              <a:defRPr sz="2200" i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921833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198" y="1825625"/>
            <a:ext cx="5328000" cy="3906435"/>
          </a:xfrm>
        </p:spPr>
        <p:txBody>
          <a:bodyPr>
            <a:noAutofit/>
          </a:bodyPr>
          <a:lstStyle>
            <a:lvl3pPr>
              <a:spcBef>
                <a:spcPts val="0"/>
              </a:spcBef>
              <a:defRPr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02250" y="1825625"/>
            <a:ext cx="5328000" cy="3906435"/>
          </a:xfrm>
        </p:spPr>
        <p:txBody>
          <a:bodyPr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‹N›</a:t>
            </a:fld>
            <a:endParaRPr lang="en-GB"/>
          </a:p>
        </p:txBody>
      </p:sp>
      <p:cxnSp>
        <p:nvCxnSpPr>
          <p:cNvPr id="10" name="Straight Connector 9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6774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198" y="1825626"/>
            <a:ext cx="3358489" cy="3763134"/>
          </a:xfrm>
        </p:spPr>
        <p:txBody>
          <a:bodyPr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‹N›</a:t>
            </a:fld>
            <a:endParaRPr lang="en-GB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604979" y="1825625"/>
            <a:ext cx="3358489" cy="3763134"/>
          </a:xfrm>
        </p:spPr>
        <p:txBody>
          <a:bodyPr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8371761" y="1825625"/>
            <a:ext cx="3358489" cy="3763134"/>
          </a:xfrm>
        </p:spPr>
        <p:txBody>
          <a:bodyPr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cxnSp>
        <p:nvCxnSpPr>
          <p:cNvPr id="12" name="Straight Connector 11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71010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wrap="square" anchor="b">
            <a:noAutofit/>
          </a:bodyPr>
          <a:lstStyle>
            <a:lvl1pPr marL="0" indent="0">
              <a:buNone/>
              <a:defRPr sz="28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097331"/>
          </a:xfrm>
        </p:spPr>
        <p:txBody>
          <a:bodyPr wrap="square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noFill/>
        </p:spPr>
        <p:txBody>
          <a:bodyPr wrap="square" anchor="b">
            <a:noAutofit/>
          </a:bodyPr>
          <a:lstStyle>
            <a:lvl1pPr marL="0" indent="0">
              <a:buNone/>
              <a:defRPr sz="28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097331"/>
          </a:xfrm>
        </p:spPr>
        <p:txBody>
          <a:bodyPr wrap="square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‹N›</a:t>
            </a:fld>
            <a:endParaRPr lang="en-GB"/>
          </a:p>
        </p:txBody>
      </p:sp>
      <p:cxnSp>
        <p:nvCxnSpPr>
          <p:cNvPr id="12" name="Straight Connector 11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426941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‹N›</a:t>
            </a:fld>
            <a:endParaRPr lang="en-GB"/>
          </a:p>
        </p:txBody>
      </p:sp>
      <p:cxnSp>
        <p:nvCxnSpPr>
          <p:cNvPr id="8" name="Straight Connector 7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43015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-59635" y="-59635"/>
            <a:ext cx="6155635" cy="6983896"/>
          </a:xfrm>
          <a:solidFill>
            <a:schemeClr val="bg2"/>
          </a:solidFill>
          <a:ln w="28575">
            <a:solidFill>
              <a:schemeClr val="accent5"/>
            </a:solidFill>
          </a:ln>
        </p:spPr>
        <p:txBody>
          <a:bodyPr/>
          <a:lstStyle/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3214048" y="1992573"/>
            <a:ext cx="8550322" cy="361665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19447" y="743802"/>
            <a:ext cx="544923" cy="544923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38331" y="1992572"/>
            <a:ext cx="8226040" cy="3616657"/>
          </a:xfrm>
          <a:solidFill>
            <a:schemeClr val="bg1"/>
          </a:solidFill>
        </p:spPr>
        <p:txBody>
          <a:bodyPr lIns="360000" tIns="360000" rIns="360000" bIns="360000" anchor="ctr" anchorCtr="0">
            <a:noAutofit/>
          </a:bodyPr>
          <a:lstStyle>
            <a:lvl1pPr marL="0" indent="0">
              <a:buFontTx/>
              <a:buNone/>
              <a:defRPr i="1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8406293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and Content (half pag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17056" y="1825625"/>
            <a:ext cx="4926841" cy="3769957"/>
          </a:xfrm>
        </p:spPr>
        <p:txBody>
          <a:bodyPr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‹N›</a:t>
            </a:fld>
            <a:endParaRPr lang="en-GB"/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6817056" y="482860"/>
            <a:ext cx="4669266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7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-46383" y="-46383"/>
            <a:ext cx="6142383" cy="6964017"/>
          </a:xfrm>
          <a:solidFill>
            <a:schemeClr val="bg2"/>
          </a:solidFill>
          <a:ln w="28575">
            <a:solidFill>
              <a:schemeClr val="accent5"/>
            </a:solidFill>
          </a:ln>
        </p:spPr>
        <p:txBody>
          <a:bodyPr/>
          <a:lstStyle/>
          <a:p>
            <a:r>
              <a:rPr lang="en-US"/>
              <a:t>Click icon to add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9203447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‹N›</a:t>
            </a:fld>
            <a:endParaRPr lang="en-GB"/>
          </a:p>
        </p:txBody>
      </p:sp>
      <p:cxnSp>
        <p:nvCxnSpPr>
          <p:cNvPr id="8" name="Straight Connector 7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970722" y="2284667"/>
            <a:ext cx="3141663" cy="2090737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1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7901451" y="2284668"/>
            <a:ext cx="3141663" cy="2090737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5"/>
          </p:nvPr>
        </p:nvSpPr>
        <p:spPr>
          <a:xfrm>
            <a:off x="4436086" y="2284667"/>
            <a:ext cx="3141663" cy="2090737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6"/>
          </p:nvPr>
        </p:nvSpPr>
        <p:spPr>
          <a:xfrm>
            <a:off x="1206774" y="4038684"/>
            <a:ext cx="2669558" cy="1524235"/>
          </a:xfrm>
          <a:solidFill>
            <a:schemeClr val="bg1"/>
          </a:solidFill>
        </p:spPr>
        <p:txBody>
          <a:bodyPr tIns="90000"/>
          <a:lstStyle>
            <a:lvl1pPr marL="0" indent="0" algn="ctr">
              <a:buNone/>
              <a:defRPr sz="20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Text Placeholder 12"/>
          <p:cNvSpPr>
            <a:spLocks noGrp="1"/>
          </p:cNvSpPr>
          <p:nvPr>
            <p:ph type="body" sz="quarter" idx="17"/>
          </p:nvPr>
        </p:nvSpPr>
        <p:spPr>
          <a:xfrm>
            <a:off x="4672139" y="4041944"/>
            <a:ext cx="2669558" cy="1524235"/>
          </a:xfrm>
          <a:solidFill>
            <a:schemeClr val="bg1"/>
          </a:solidFill>
        </p:spPr>
        <p:txBody>
          <a:bodyPr tIns="90000"/>
          <a:lstStyle>
            <a:lvl1pPr marL="0" indent="0" algn="ctr">
              <a:buNone/>
              <a:defRPr sz="20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12"/>
          <p:cNvSpPr>
            <a:spLocks noGrp="1"/>
          </p:cNvSpPr>
          <p:nvPr>
            <p:ph type="body" sz="quarter" idx="18"/>
          </p:nvPr>
        </p:nvSpPr>
        <p:spPr>
          <a:xfrm>
            <a:off x="8137503" y="4037437"/>
            <a:ext cx="2669558" cy="1524235"/>
          </a:xfrm>
          <a:solidFill>
            <a:schemeClr val="bg1"/>
          </a:solidFill>
        </p:spPr>
        <p:txBody>
          <a:bodyPr tIns="90000"/>
          <a:lstStyle>
            <a:lvl1pPr marL="0" indent="0" algn="ctr">
              <a:buNone/>
              <a:defRPr sz="20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801072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‹N›</a:t>
            </a:fld>
            <a:endParaRPr lang="en-GB"/>
          </a:p>
        </p:txBody>
      </p:sp>
      <p:cxnSp>
        <p:nvCxnSpPr>
          <p:cNvPr id="8" name="Straight Connector 7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3713869" y="2159957"/>
            <a:ext cx="2461591" cy="1638158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1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3713868" y="3968881"/>
            <a:ext cx="2461591" cy="1638158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5"/>
          </p:nvPr>
        </p:nvSpPr>
        <p:spPr>
          <a:xfrm>
            <a:off x="6324547" y="2159956"/>
            <a:ext cx="2461593" cy="1638159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6"/>
          </p:nvPr>
        </p:nvSpPr>
        <p:spPr>
          <a:xfrm>
            <a:off x="8935227" y="3968880"/>
            <a:ext cx="2520000" cy="1638158"/>
          </a:xfrm>
          <a:noFill/>
        </p:spPr>
        <p:txBody>
          <a:bodyPr tIns="90000"/>
          <a:lstStyle>
            <a:lvl1pPr marL="0" indent="0" algn="l">
              <a:buNone/>
              <a:defRPr sz="20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12"/>
          <p:cNvSpPr>
            <a:spLocks noGrp="1"/>
          </p:cNvSpPr>
          <p:nvPr>
            <p:ph type="body" sz="quarter" idx="18"/>
          </p:nvPr>
        </p:nvSpPr>
        <p:spPr>
          <a:xfrm>
            <a:off x="1033617" y="2159957"/>
            <a:ext cx="2520000" cy="1638159"/>
          </a:xfrm>
          <a:noFill/>
        </p:spPr>
        <p:txBody>
          <a:bodyPr tIns="90000"/>
          <a:lstStyle>
            <a:lvl1pPr marL="0" indent="0" algn="r">
              <a:buNone/>
              <a:defRPr sz="20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Picture Placeholder 2"/>
          <p:cNvSpPr>
            <a:spLocks noGrp="1"/>
          </p:cNvSpPr>
          <p:nvPr>
            <p:ph type="pic" sz="quarter" idx="19"/>
          </p:nvPr>
        </p:nvSpPr>
        <p:spPr>
          <a:xfrm>
            <a:off x="6324549" y="3968880"/>
            <a:ext cx="2461591" cy="1638158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7" name="Text Placeholder 12"/>
          <p:cNvSpPr>
            <a:spLocks noGrp="1"/>
          </p:cNvSpPr>
          <p:nvPr>
            <p:ph type="body" sz="quarter" idx="20"/>
          </p:nvPr>
        </p:nvSpPr>
        <p:spPr>
          <a:xfrm>
            <a:off x="1033617" y="3968881"/>
            <a:ext cx="2520000" cy="1638158"/>
          </a:xfrm>
          <a:noFill/>
        </p:spPr>
        <p:txBody>
          <a:bodyPr tIns="90000"/>
          <a:lstStyle>
            <a:lvl1pPr marL="0" indent="0" algn="r">
              <a:buNone/>
              <a:defRPr sz="20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Text Placeholder 12"/>
          <p:cNvSpPr>
            <a:spLocks noGrp="1"/>
          </p:cNvSpPr>
          <p:nvPr>
            <p:ph type="body" sz="quarter" idx="21"/>
          </p:nvPr>
        </p:nvSpPr>
        <p:spPr>
          <a:xfrm>
            <a:off x="8966322" y="2159956"/>
            <a:ext cx="2520000" cy="1638159"/>
          </a:xfrm>
          <a:noFill/>
        </p:spPr>
        <p:txBody>
          <a:bodyPr tIns="90000"/>
          <a:lstStyle>
            <a:lvl1pPr marL="0" indent="0" algn="l">
              <a:buNone/>
              <a:defRPr sz="20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3855668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3429000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646643"/>
            <a:ext cx="10515600" cy="782357"/>
          </a:xfrm>
          <a:solidFill>
            <a:schemeClr val="bg1"/>
          </a:solidFill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pPr/>
              <a:t>‹N›</a:t>
            </a:fld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>
          <a:xfrm>
            <a:off x="838200" y="3630613"/>
            <a:ext cx="10515600" cy="20351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3677460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4118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850288"/>
            <a:ext cx="12192000" cy="5018345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‹N›</a:t>
            </a:fld>
            <a:endParaRPr lang="en-GB"/>
          </a:p>
        </p:txBody>
      </p:sp>
      <p:sp>
        <p:nvSpPr>
          <p:cNvPr id="2" name="Rectangle 1"/>
          <p:cNvSpPr/>
          <p:nvPr userDrawn="1"/>
        </p:nvSpPr>
        <p:spPr>
          <a:xfrm>
            <a:off x="0" y="0"/>
            <a:ext cx="12192000" cy="10781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 userDrawn="1"/>
        </p:nvSpPr>
        <p:spPr>
          <a:xfrm>
            <a:off x="0" y="1078174"/>
            <a:ext cx="12192000" cy="2890800"/>
          </a:xfrm>
          <a:prstGeom prst="rect">
            <a:avLst/>
          </a:prstGeom>
          <a:solidFill>
            <a:srgbClr val="0356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>
              <a:solidFill>
                <a:schemeClr val="accent4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8933" y="258042"/>
            <a:ext cx="1659793" cy="1152460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1071350" y="1992572"/>
            <a:ext cx="10065224" cy="872647"/>
          </a:xfrm>
        </p:spPr>
        <p:txBody>
          <a:bodyPr anchor="t">
            <a:normAutofit/>
          </a:bodyPr>
          <a:lstStyle>
            <a:lvl1pPr algn="l">
              <a:defRPr sz="60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838200" y="1978925"/>
            <a:ext cx="0" cy="4879075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 userDrawn="1"/>
        </p:nvSpPr>
        <p:spPr>
          <a:xfrm>
            <a:off x="5741158" y="6619164"/>
            <a:ext cx="707409" cy="240594"/>
          </a:xfrm>
          <a:prstGeom prst="rect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17" name="Subtitle 2"/>
          <p:cNvSpPr>
            <a:spLocks noGrp="1"/>
          </p:cNvSpPr>
          <p:nvPr>
            <p:ph type="subTitle" idx="1"/>
          </p:nvPr>
        </p:nvSpPr>
        <p:spPr>
          <a:xfrm>
            <a:off x="1071351" y="3067468"/>
            <a:ext cx="10065224" cy="897754"/>
          </a:xfrm>
        </p:spPr>
        <p:txBody>
          <a:bodyPr>
            <a:noAutofit/>
          </a:bodyPr>
          <a:lstStyle>
            <a:lvl1pPr marL="0" indent="0" algn="l">
              <a:buNone/>
              <a:defRPr sz="2800" i="0">
                <a:solidFill>
                  <a:schemeClr val="accent5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3"/>
          </p:nvPr>
        </p:nvSpPr>
        <p:spPr>
          <a:xfrm>
            <a:off x="6096000" y="5783535"/>
            <a:ext cx="5040313" cy="528998"/>
          </a:xfrm>
        </p:spPr>
        <p:txBody>
          <a:bodyPr anchor="b" anchorCtr="0">
            <a:noAutofit/>
          </a:bodyPr>
          <a:lstStyle>
            <a:lvl1pPr marL="0" indent="0" algn="r">
              <a:buFontTx/>
              <a:buNone/>
              <a:defRPr sz="2200" i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6998582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802219"/>
            <a:ext cx="12192000" cy="6059194"/>
          </a:xfrm>
          <a:prstGeom prst="rect">
            <a:avLst/>
          </a:prstGeom>
        </p:spPr>
      </p:pic>
      <p:sp>
        <p:nvSpPr>
          <p:cNvPr id="14" name="Rectangle 13"/>
          <p:cNvSpPr/>
          <p:nvPr userDrawn="1"/>
        </p:nvSpPr>
        <p:spPr>
          <a:xfrm>
            <a:off x="5289" y="1078173"/>
            <a:ext cx="12197346" cy="5783239"/>
          </a:xfrm>
          <a:prstGeom prst="rect">
            <a:avLst/>
          </a:prstGeom>
          <a:solidFill>
            <a:srgbClr val="024EA2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>
              <a:solidFill>
                <a:schemeClr val="accent4"/>
              </a:solidFill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0" y="0"/>
            <a:ext cx="12192000" cy="10781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1071350" y="1992572"/>
            <a:ext cx="10065224" cy="2149523"/>
          </a:xfrm>
        </p:spPr>
        <p:txBody>
          <a:bodyPr wrap="none" anchor="t">
            <a:noAutofit/>
          </a:bodyPr>
          <a:lstStyle>
            <a:lvl1pPr algn="l">
              <a:defRPr sz="60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838200" y="1978925"/>
            <a:ext cx="0" cy="4879075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 userDrawn="1"/>
        </p:nvSpPr>
        <p:spPr>
          <a:xfrm>
            <a:off x="5741158" y="6619164"/>
            <a:ext cx="707409" cy="240594"/>
          </a:xfrm>
          <a:prstGeom prst="rect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12" name="Subtitle 2"/>
          <p:cNvSpPr>
            <a:spLocks noGrp="1"/>
          </p:cNvSpPr>
          <p:nvPr>
            <p:ph type="subTitle" idx="1"/>
          </p:nvPr>
        </p:nvSpPr>
        <p:spPr>
          <a:xfrm>
            <a:off x="1071351" y="4418049"/>
            <a:ext cx="10065224" cy="897754"/>
          </a:xfrm>
        </p:spPr>
        <p:txBody>
          <a:bodyPr wrap="none">
            <a:noAutofit/>
          </a:bodyPr>
          <a:lstStyle>
            <a:lvl1pPr marL="0" indent="0" algn="l">
              <a:buNone/>
              <a:defRPr sz="2800" i="0">
                <a:solidFill>
                  <a:schemeClr val="accent5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8933" y="258042"/>
            <a:ext cx="1659793" cy="1152460"/>
          </a:xfrm>
          <a:prstGeom prst="rect">
            <a:avLst/>
          </a:prstGeom>
        </p:spPr>
      </p:pic>
      <p:sp>
        <p:nvSpPr>
          <p:cNvPr id="16" name="Text Placeholder 18"/>
          <p:cNvSpPr>
            <a:spLocks noGrp="1"/>
          </p:cNvSpPr>
          <p:nvPr>
            <p:ph type="body" sz="quarter" idx="13"/>
          </p:nvPr>
        </p:nvSpPr>
        <p:spPr>
          <a:xfrm>
            <a:off x="6096000" y="5557903"/>
            <a:ext cx="5040313" cy="528998"/>
          </a:xfrm>
        </p:spPr>
        <p:txBody>
          <a:bodyPr wrap="none">
            <a:noAutofit/>
          </a:bodyPr>
          <a:lstStyle>
            <a:lvl1pPr marL="0" indent="0" algn="r">
              <a:buFontTx/>
              <a:buNone/>
              <a:defRPr sz="2200" i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2442872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hapt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356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0189" y="1122363"/>
            <a:ext cx="10676038" cy="2387600"/>
          </a:xfrm>
        </p:spPr>
        <p:txBody>
          <a:bodyPr anchor="b">
            <a:noAutofit/>
          </a:bodyPr>
          <a:lstStyle>
            <a:lvl1pPr algn="l">
              <a:defRPr sz="6000">
                <a:solidFill>
                  <a:schemeClr val="accent5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0189" y="3602038"/>
            <a:ext cx="10676038" cy="1655762"/>
          </a:xfrm>
        </p:spPr>
        <p:txBody>
          <a:bodyPr>
            <a:noAutofit/>
          </a:bodyPr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46C79FD-C571-418B-AB0F-5EE936C85276}" type="slidenum">
              <a:rPr lang="en-GB" smtClean="0"/>
              <a:pPr/>
              <a:t>‹N›</a:t>
            </a:fld>
            <a:endParaRPr lang="en-GB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838200" y="0"/>
            <a:ext cx="0" cy="3295934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27715" y="6045257"/>
            <a:ext cx="1718512" cy="4511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86990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Slide (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‹N›</a:t>
            </a:fld>
            <a:endParaRPr lang="en-GB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33852" y="6045865"/>
            <a:ext cx="1716200" cy="450546"/>
          </a:xfrm>
          <a:prstGeom prst="rect">
            <a:avLst/>
          </a:prstGeom>
        </p:spPr>
      </p:pic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1077013" y="1122363"/>
            <a:ext cx="10156297" cy="2387600"/>
          </a:xfrm>
        </p:spPr>
        <p:txBody>
          <a:bodyPr anchor="b">
            <a:noAutofit/>
          </a:bodyPr>
          <a:lstStyle>
            <a:lvl1pPr algn="l">
              <a:defRPr sz="60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838200" y="0"/>
            <a:ext cx="0" cy="3295934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Subtitle 2"/>
          <p:cNvSpPr>
            <a:spLocks noGrp="1"/>
          </p:cNvSpPr>
          <p:nvPr>
            <p:ph type="subTitle" idx="1"/>
          </p:nvPr>
        </p:nvSpPr>
        <p:spPr>
          <a:xfrm>
            <a:off x="1070189" y="3602038"/>
            <a:ext cx="10156297" cy="1655762"/>
          </a:xfrm>
        </p:spPr>
        <p:txBody>
          <a:bodyPr>
            <a:noAutofit/>
          </a:bodyPr>
          <a:lstStyle>
            <a:lvl1pPr marL="0" indent="0" algn="l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25099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st slide (option 1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"/>
            <a:ext cx="12192000" cy="3428999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‹N›</a:t>
            </a:fld>
            <a:endParaRPr lang="en-GB"/>
          </a:p>
        </p:txBody>
      </p:sp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1077013" y="1122363"/>
            <a:ext cx="10156297" cy="1240348"/>
          </a:xfrm>
        </p:spPr>
        <p:txBody>
          <a:bodyPr anchor="b">
            <a:noAutofit/>
          </a:bodyPr>
          <a:lstStyle>
            <a:lvl1pPr algn="l">
              <a:defRPr sz="60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838200" y="0"/>
            <a:ext cx="0" cy="2362711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Subtitle 2"/>
          <p:cNvSpPr>
            <a:spLocks noGrp="1"/>
          </p:cNvSpPr>
          <p:nvPr>
            <p:ph type="subTitle" idx="1"/>
          </p:nvPr>
        </p:nvSpPr>
        <p:spPr>
          <a:xfrm>
            <a:off x="838200" y="4160826"/>
            <a:ext cx="10889439" cy="1620145"/>
          </a:xfrm>
        </p:spPr>
        <p:txBody>
          <a:bodyPr>
            <a:noAutofit/>
          </a:bodyPr>
          <a:lstStyle>
            <a:lvl1pPr marL="0" indent="0" algn="l"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86048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st slide (option 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"/>
            <a:ext cx="12192000" cy="342899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‹N›</a:t>
            </a:fld>
            <a:endParaRPr lang="en-GB"/>
          </a:p>
        </p:txBody>
      </p:sp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1077013" y="1122363"/>
            <a:ext cx="10156297" cy="1240348"/>
          </a:xfrm>
        </p:spPr>
        <p:txBody>
          <a:bodyPr anchor="b">
            <a:noAutofit/>
          </a:bodyPr>
          <a:lstStyle>
            <a:lvl1pPr algn="l">
              <a:defRPr sz="6000">
                <a:solidFill>
                  <a:schemeClr val="accent5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838200" y="0"/>
            <a:ext cx="0" cy="2362711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Subtitle 2"/>
          <p:cNvSpPr>
            <a:spLocks noGrp="1"/>
          </p:cNvSpPr>
          <p:nvPr>
            <p:ph type="subTitle" idx="1"/>
          </p:nvPr>
        </p:nvSpPr>
        <p:spPr>
          <a:xfrm>
            <a:off x="838200" y="4160826"/>
            <a:ext cx="10889439" cy="1620145"/>
          </a:xfrm>
        </p:spPr>
        <p:txBody>
          <a:bodyPr>
            <a:noAutofit/>
          </a:bodyPr>
          <a:lstStyle>
            <a:lvl1pPr marL="0" indent="0" algn="l"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8833977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0905699" cy="3881904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defRPr/>
            </a:lvl1pPr>
            <a:lvl2pPr>
              <a:lnSpc>
                <a:spcPct val="100000"/>
              </a:lnSpc>
              <a:spcAft>
                <a:spcPts val="1800"/>
              </a:spcAft>
              <a:defRPr/>
            </a:lvl2pPr>
            <a:lvl3pPr>
              <a:lnSpc>
                <a:spcPct val="100000"/>
              </a:lnSpc>
              <a:spcAft>
                <a:spcPts val="1800"/>
              </a:spcAft>
              <a:defRPr/>
            </a:lvl3pPr>
            <a:lvl4pPr>
              <a:lnSpc>
                <a:spcPct val="100000"/>
              </a:lnSpc>
              <a:spcAft>
                <a:spcPts val="1800"/>
              </a:spcAft>
              <a:defRPr/>
            </a:lvl4pPr>
            <a:lvl5pPr>
              <a:lnSpc>
                <a:spcPct val="100000"/>
              </a:lnSpc>
              <a:spcAft>
                <a:spcPts val="1800"/>
              </a:spcAft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‹N›</a:t>
            </a:fld>
            <a:endParaRPr lang="en-GB"/>
          </a:p>
        </p:txBody>
      </p:sp>
      <p:cxnSp>
        <p:nvCxnSpPr>
          <p:cNvPr id="7" name="Straight Connector 6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423415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198" y="1825625"/>
            <a:ext cx="5328000" cy="3906435"/>
          </a:xfrm>
        </p:spPr>
        <p:txBody>
          <a:bodyPr>
            <a:noAutofit/>
          </a:bodyPr>
          <a:lstStyle>
            <a:lvl1pPr>
              <a:spcAft>
                <a:spcPts val="1800"/>
              </a:spcAft>
              <a:defRPr/>
            </a:lvl1pPr>
            <a:lvl2pPr>
              <a:spcAft>
                <a:spcPts val="1800"/>
              </a:spcAft>
              <a:defRPr/>
            </a:lvl2pPr>
            <a:lvl3pPr>
              <a:spcAft>
                <a:spcPts val="1800"/>
              </a:spcAft>
              <a:defRPr/>
            </a:lvl3pPr>
            <a:lvl4pPr>
              <a:spcAft>
                <a:spcPts val="1800"/>
              </a:spcAft>
              <a:defRPr/>
            </a:lvl4pPr>
            <a:lvl5pPr>
              <a:spcAft>
                <a:spcPts val="1800"/>
              </a:spcAft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02250" y="1825625"/>
            <a:ext cx="5328000" cy="3906435"/>
          </a:xfrm>
          <a:noFill/>
        </p:spPr>
        <p:txBody>
          <a:bodyPr>
            <a:no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‹N›</a:t>
            </a:fld>
            <a:endParaRPr lang="en-GB"/>
          </a:p>
        </p:txBody>
      </p:sp>
      <p:cxnSp>
        <p:nvCxnSpPr>
          <p:cNvPr id="9" name="Straight Connector 8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3839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38819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" y="613128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6C79FD-C571-418B-AB0F-5EE936C85276}" type="slidenum">
              <a:rPr lang="en-GB" smtClean="0"/>
              <a:pPr/>
              <a:t>‹N›</a:t>
            </a:fld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33852" y="6045988"/>
            <a:ext cx="1715733" cy="450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9720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62" r:id="rId2"/>
    <p:sldLayoutId id="2147483657" r:id="rId3"/>
    <p:sldLayoutId id="2147483649" r:id="rId4"/>
    <p:sldLayoutId id="2147483651" r:id="rId5"/>
    <p:sldLayoutId id="2147483669" r:id="rId6"/>
    <p:sldLayoutId id="2147483670" r:id="rId7"/>
    <p:sldLayoutId id="2147483650" r:id="rId8"/>
    <p:sldLayoutId id="2147483660" r:id="rId9"/>
    <p:sldLayoutId id="2147483652" r:id="rId10"/>
    <p:sldLayoutId id="2147483661" r:id="rId11"/>
    <p:sldLayoutId id="2147483653" r:id="rId12"/>
    <p:sldLayoutId id="2147483654" r:id="rId13"/>
    <p:sldLayoutId id="2147483659" r:id="rId14"/>
    <p:sldLayoutId id="2147483658" r:id="rId15"/>
    <p:sldLayoutId id="2147483666" r:id="rId16"/>
    <p:sldLayoutId id="2147483667" r:id="rId17"/>
    <p:sldLayoutId id="2147483668" r:id="rId18"/>
    <p:sldLayoutId id="2147483655" r:id="rId19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1800"/>
        </a:spcAft>
        <a:buClr>
          <a:schemeClr val="tx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800"/>
        </a:spcAft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800"/>
        </a:spcAft>
        <a:buClr>
          <a:schemeClr val="tx2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800"/>
        </a:spcAft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800"/>
        </a:spcAft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s://youth.europa.eu/d8/admin/ews" TargetMode="External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s://youth.europa.eu/" TargetMode="External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11.png"/><Relationship Id="rId5" Type="http://schemas.openxmlformats.org/officeDocument/2006/relationships/image" Target="../media/image10.svg"/><Relationship Id="rId4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10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198" y="1825625"/>
            <a:ext cx="5328000" cy="3906435"/>
          </a:xfrm>
        </p:spPr>
        <p:txBody>
          <a:bodyPr>
            <a:normAutofit fontScale="85000" lnSpcReduction="10000"/>
          </a:bodyPr>
          <a:lstStyle/>
          <a:p>
            <a:pPr marL="457200" indent="-457200">
              <a:lnSpc>
                <a:spcPct val="9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en-GB" sz="1400" dirty="0"/>
              <a:t>Use the “</a:t>
            </a:r>
            <a:r>
              <a:rPr lang="en-GB" sz="1400" b="1" dirty="0"/>
              <a:t>Submit your event</a:t>
            </a:r>
            <a:r>
              <a:rPr lang="en-GB" sz="1400" dirty="0"/>
              <a:t>” button in the </a:t>
            </a:r>
            <a:r>
              <a:rPr lang="en-GB" sz="1400" dirty="0" err="1"/>
              <a:t>EWoS</a:t>
            </a:r>
            <a:r>
              <a:rPr lang="en-GB" sz="1400" dirty="0"/>
              <a:t> 2023 website (will be available during August / exact date to be communicated). </a:t>
            </a:r>
          </a:p>
          <a:p>
            <a:pPr marL="0" indent="0">
              <a:lnSpc>
                <a:spcPct val="90000"/>
              </a:lnSpc>
              <a:spcAft>
                <a:spcPts val="600"/>
              </a:spcAft>
              <a:buNone/>
            </a:pPr>
            <a:r>
              <a:rPr lang="en-GB" sz="1400" dirty="0"/>
              <a:t>Or</a:t>
            </a:r>
          </a:p>
          <a:p>
            <a:pPr marL="457200" indent="-457200">
              <a:lnSpc>
                <a:spcPct val="9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en-GB" sz="1400" dirty="0"/>
              <a:t>Access directly the url: </a:t>
            </a:r>
            <a:r>
              <a:rPr lang="en-GB" sz="1400" dirty="0">
                <a:hlinkClick r:id="rId2"/>
              </a:rPr>
              <a:t>https://youth.europa.eu/d8/admin/ews</a:t>
            </a:r>
            <a:r>
              <a:rPr lang="en-GB" sz="1400" dirty="0"/>
              <a:t> </a:t>
            </a:r>
          </a:p>
          <a:p>
            <a:pPr marL="457200" indent="-457200">
              <a:lnSpc>
                <a:spcPct val="170000"/>
              </a:lnSpc>
              <a:spcAft>
                <a:spcPts val="600"/>
              </a:spcAft>
              <a:buFont typeface="+mj-lt"/>
              <a:buAutoNum type="arabicPeriod"/>
            </a:pPr>
            <a:endParaRPr lang="en-GB" sz="1400" dirty="0"/>
          </a:p>
          <a:p>
            <a:pPr marL="457200" indent="-457200">
              <a:lnSpc>
                <a:spcPct val="17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en-GB" sz="1400" dirty="0"/>
              <a:t>You will be asked to login via EU Login, to the European Youth Portal (EYP – https://youth.europa.eu)</a:t>
            </a:r>
          </a:p>
          <a:p>
            <a:pPr marL="457200" indent="-457200">
              <a:lnSpc>
                <a:spcPct val="17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en-GB" sz="1400" b="1" dirty="0"/>
              <a:t>If you have already an EU Login account</a:t>
            </a:r>
            <a:r>
              <a:rPr lang="en-GB" sz="1400" dirty="0"/>
              <a:t>, you can enter your email and password. If you use EU Login frequently your username/ email will be prefilled, and you will have just to enter your password.</a:t>
            </a:r>
          </a:p>
          <a:p>
            <a:pPr marL="457200" indent="-457200">
              <a:lnSpc>
                <a:spcPct val="17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en-GB" sz="1400" b="1" dirty="0"/>
              <a:t>If not, you can create </a:t>
            </a:r>
            <a:r>
              <a:rPr lang="en-GB" sz="1400" dirty="0"/>
              <a:t>an EU Login account using the “Create an account” option and your email address. Social media authentication can also be used.</a:t>
            </a:r>
          </a:p>
          <a:p>
            <a:pPr marL="914400" lvl="1" indent="-457200">
              <a:lnSpc>
                <a:spcPct val="90000"/>
              </a:lnSpc>
              <a:buFont typeface="+mj-lt"/>
              <a:buChar char="•"/>
            </a:pPr>
            <a:endParaRPr lang="en-GB" sz="1000" dirty="0"/>
          </a:p>
          <a:p>
            <a:pPr marL="457200" lvl="1" indent="0">
              <a:lnSpc>
                <a:spcPct val="90000"/>
              </a:lnSpc>
            </a:pPr>
            <a:endParaRPr lang="en-GB" sz="1000" b="1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EB0D2D9-4F21-76E3-E1AD-89423B3381E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20043" y="1825625"/>
            <a:ext cx="4692414" cy="3906435"/>
          </a:xfrm>
          <a:prstGeom prst="rect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</p:spPr>
        <p:txBody>
          <a:bodyPr anchor="b">
            <a:normAutofit/>
          </a:bodyPr>
          <a:lstStyle/>
          <a:p>
            <a:r>
              <a:rPr lang="en-GB" dirty="0"/>
              <a:t>Event organisers – how to submit an event</a:t>
            </a:r>
          </a:p>
        </p:txBody>
      </p:sp>
    </p:spTree>
    <p:extLst>
      <p:ext uri="{BB962C8B-B14F-4D97-AF65-F5344CB8AC3E}">
        <p14:creationId xmlns:p14="http://schemas.microsoft.com/office/powerpoint/2010/main" val="22272549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198" y="1825625"/>
            <a:ext cx="5328000" cy="3906435"/>
          </a:xfrm>
        </p:spPr>
        <p:txBody>
          <a:bodyPr>
            <a:normAutofit/>
          </a:bodyPr>
          <a:lstStyle/>
          <a:p>
            <a:pPr marL="457200" indent="-457200">
              <a:lnSpc>
                <a:spcPct val="90000"/>
              </a:lnSpc>
              <a:buFont typeface="+mj-lt"/>
              <a:buAutoNum type="arabicPeriod" startAt="3"/>
            </a:pPr>
            <a:r>
              <a:rPr lang="en-GB" sz="1500" dirty="0"/>
              <a:t>After successful authentication with EU Login, you will be redirected to the European Week of Sports section</a:t>
            </a:r>
          </a:p>
          <a:p>
            <a:pPr marL="457200" indent="-457200">
              <a:lnSpc>
                <a:spcPct val="90000"/>
              </a:lnSpc>
              <a:buFont typeface="+mj-lt"/>
              <a:buAutoNum type="arabicPeriod" startAt="3"/>
            </a:pPr>
            <a:r>
              <a:rPr lang="en-GB" sz="1500" dirty="0"/>
              <a:t>Click on “</a:t>
            </a:r>
            <a:r>
              <a:rPr lang="en-GB" sz="1500" b="1" dirty="0"/>
              <a:t>+Add an event</a:t>
            </a:r>
            <a:r>
              <a:rPr lang="en-GB" sz="1500" dirty="0"/>
              <a:t>” button to trigger the creation of a new event.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GB" sz="1500" dirty="0"/>
              <a:t>         </a:t>
            </a:r>
            <a:r>
              <a:rPr lang="en-GB" sz="1400" dirty="0"/>
              <a:t> </a:t>
            </a:r>
            <a:r>
              <a:rPr lang="en-GB" sz="1400" u="sng" dirty="0"/>
              <a:t>Useful info:   </a:t>
            </a:r>
          </a:p>
          <a:p>
            <a:pPr marL="457200" indent="-457200">
              <a:lnSpc>
                <a:spcPct val="90000"/>
              </a:lnSpc>
              <a:buFont typeface="+mj-lt"/>
              <a:buChar char="•"/>
            </a:pPr>
            <a:r>
              <a:rPr lang="en-GB" sz="1200" dirty="0"/>
              <a:t>If you have already submitted events, they will appear in this list </a:t>
            </a:r>
          </a:p>
          <a:p>
            <a:pPr marL="457200" indent="-457200">
              <a:lnSpc>
                <a:spcPct val="90000"/>
              </a:lnSpc>
              <a:buFont typeface="+mj-lt"/>
              <a:buChar char="•"/>
            </a:pPr>
            <a:r>
              <a:rPr lang="en-GB" sz="1200" dirty="0"/>
              <a:t>If you have already logged in to submit an event one time, you can also use the “Administrator login” option, in EYP (</a:t>
            </a:r>
            <a:r>
              <a:rPr lang="en-GB" sz="1200" dirty="0">
                <a:hlinkClick r:id="rId2"/>
              </a:rPr>
              <a:t>https://youth.europa.eu</a:t>
            </a:r>
            <a:r>
              <a:rPr lang="en-GB" sz="1200" dirty="0"/>
              <a:t>) ’s footer, to login</a:t>
            </a:r>
          </a:p>
          <a:p>
            <a:pPr marL="0" indent="0">
              <a:lnSpc>
                <a:spcPct val="90000"/>
              </a:lnSpc>
              <a:buNone/>
            </a:pPr>
            <a:endParaRPr lang="en-GB" sz="1500" dirty="0"/>
          </a:p>
          <a:p>
            <a:pPr marL="457200" indent="-457200">
              <a:lnSpc>
                <a:spcPct val="90000"/>
              </a:lnSpc>
              <a:buFont typeface="+mj-lt"/>
              <a:buChar char="•"/>
            </a:pPr>
            <a:endParaRPr lang="en-GB" sz="1500" dirty="0"/>
          </a:p>
          <a:p>
            <a:pPr marL="914400" lvl="1" indent="-457200">
              <a:lnSpc>
                <a:spcPct val="90000"/>
              </a:lnSpc>
              <a:buFont typeface="+mj-lt"/>
              <a:buChar char="•"/>
            </a:pPr>
            <a:endParaRPr lang="en-GB" sz="1500" dirty="0"/>
          </a:p>
          <a:p>
            <a:pPr marL="457200" lvl="1" indent="0">
              <a:lnSpc>
                <a:spcPct val="90000"/>
              </a:lnSpc>
            </a:pPr>
            <a:endParaRPr lang="en-GB" sz="1500" b="1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E04483F-E42D-AF72-9AC9-4C275B1B65C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47904" y="1615131"/>
            <a:ext cx="5097915" cy="2943720"/>
          </a:xfrm>
          <a:prstGeom prst="rect">
            <a:avLst/>
          </a:prstGeom>
          <a:noFill/>
          <a:ln>
            <a:solidFill>
              <a:schemeClr val="accent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</p:spPr>
        <p:txBody>
          <a:bodyPr anchor="b">
            <a:normAutofit/>
          </a:bodyPr>
          <a:lstStyle/>
          <a:p>
            <a:r>
              <a:rPr lang="en-GB" dirty="0"/>
              <a:t>Event organisers – how to submit an event</a:t>
            </a:r>
          </a:p>
        </p:txBody>
      </p:sp>
      <p:pic>
        <p:nvPicPr>
          <p:cNvPr id="8" name="Graphic 7" descr="Information outline">
            <a:extLst>
              <a:ext uri="{FF2B5EF4-FFF2-40B4-BE49-F238E27FC236}">
                <a16:creationId xmlns:a16="http://schemas.microsoft.com/office/drawing/2014/main" id="{5DBE5180-D610-5E2D-E6B4-F78A58ACE29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38198" y="3086991"/>
            <a:ext cx="421873" cy="421873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E205297E-0BCF-D103-54E7-8B8D13B5650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8198" y="4686255"/>
            <a:ext cx="6109707" cy="1750952"/>
          </a:xfrm>
          <a:prstGeom prst="rect">
            <a:avLst/>
          </a:prstGeom>
          <a:ln>
            <a:solidFill>
              <a:schemeClr val="accent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2601230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20117" y="1825625"/>
            <a:ext cx="2323751" cy="3906435"/>
          </a:xfrm>
        </p:spPr>
        <p:txBody>
          <a:bodyPr>
            <a:normAutofit/>
          </a:bodyPr>
          <a:lstStyle/>
          <a:p>
            <a:pPr marL="457200" indent="-457200">
              <a:lnSpc>
                <a:spcPct val="90000"/>
              </a:lnSpc>
              <a:buFont typeface="+mj-lt"/>
              <a:buAutoNum type="arabicPeriod" startAt="5"/>
            </a:pPr>
            <a:r>
              <a:rPr lang="en-GB" sz="1500" dirty="0"/>
              <a:t>Fill in the event form fields and “Save” your event</a:t>
            </a:r>
          </a:p>
          <a:p>
            <a:pPr marL="457200" indent="-457200">
              <a:lnSpc>
                <a:spcPct val="90000"/>
              </a:lnSpc>
              <a:buFont typeface="+mj-lt"/>
              <a:buChar char="•"/>
            </a:pPr>
            <a:r>
              <a:rPr lang="en-GB" sz="1500" dirty="0"/>
              <a:t>Fields to fill in </a:t>
            </a:r>
            <a:r>
              <a:rPr lang="en-GB" sz="1800" dirty="0">
                <a:sym typeface="Wingdings" panose="05000000000000000000" pitchFamily="2" charset="2"/>
              </a:rPr>
              <a:t></a:t>
            </a:r>
            <a:r>
              <a:rPr lang="en-GB" sz="1500" dirty="0">
                <a:sym typeface="Wingdings" panose="05000000000000000000" pitchFamily="2" charset="2"/>
              </a:rPr>
              <a:t> </a:t>
            </a:r>
            <a:endParaRPr lang="en-GB" sz="1500" dirty="0"/>
          </a:p>
          <a:p>
            <a:pPr marL="0" indent="0">
              <a:lnSpc>
                <a:spcPct val="90000"/>
              </a:lnSpc>
              <a:buNone/>
            </a:pPr>
            <a:endParaRPr lang="en-GB" sz="1500" dirty="0"/>
          </a:p>
          <a:p>
            <a:pPr marL="457200" indent="-457200">
              <a:lnSpc>
                <a:spcPct val="90000"/>
              </a:lnSpc>
              <a:buFont typeface="+mj-lt"/>
              <a:buChar char="•"/>
            </a:pPr>
            <a:endParaRPr lang="en-GB" sz="1500" dirty="0"/>
          </a:p>
          <a:p>
            <a:pPr marL="0" indent="0">
              <a:lnSpc>
                <a:spcPct val="90000"/>
              </a:lnSpc>
              <a:buNone/>
            </a:pPr>
            <a:r>
              <a:rPr lang="en-GB" sz="1200" dirty="0"/>
              <a:t>The process is still under development, and there can be minor differences in the last version</a:t>
            </a:r>
          </a:p>
          <a:p>
            <a:pPr marL="457200" lvl="1" indent="0">
              <a:lnSpc>
                <a:spcPct val="90000"/>
              </a:lnSpc>
            </a:pPr>
            <a:endParaRPr lang="en-GB" sz="1500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</p:spPr>
        <p:txBody>
          <a:bodyPr anchor="b">
            <a:normAutofit/>
          </a:bodyPr>
          <a:lstStyle/>
          <a:p>
            <a:r>
              <a:rPr lang="en-GB" dirty="0"/>
              <a:t>Event organisers – how to submit an event</a:t>
            </a:r>
          </a:p>
        </p:txBody>
      </p:sp>
      <p:pic>
        <p:nvPicPr>
          <p:cNvPr id="8" name="Graphic 7" descr="Information outline">
            <a:extLst>
              <a:ext uri="{FF2B5EF4-FFF2-40B4-BE49-F238E27FC236}">
                <a16:creationId xmlns:a16="http://schemas.microsoft.com/office/drawing/2014/main" id="{5DBE5180-D610-5E2D-E6B4-F78A58ACE29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20455" y="3587592"/>
            <a:ext cx="382500" cy="382500"/>
          </a:xfrm>
          <a:prstGeom prst="rect">
            <a:avLst/>
          </a:prstGeom>
        </p:spPr>
      </p:pic>
      <p:graphicFrame>
        <p:nvGraphicFramePr>
          <p:cNvPr id="10" name="Table 10">
            <a:extLst>
              <a:ext uri="{FF2B5EF4-FFF2-40B4-BE49-F238E27FC236}">
                <a16:creationId xmlns:a16="http://schemas.microsoft.com/office/drawing/2014/main" id="{716FAC58-271A-327C-2358-B1761D66B5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5182498"/>
              </p:ext>
            </p:extLst>
          </p:nvPr>
        </p:nvGraphicFramePr>
        <p:xfrm>
          <a:off x="2910980" y="1371597"/>
          <a:ext cx="8934274" cy="46438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8081">
                  <a:extLst>
                    <a:ext uri="{9D8B030D-6E8A-4147-A177-3AD203B41FA5}">
                      <a16:colId xmlns:a16="http://schemas.microsoft.com/office/drawing/2014/main" val="991514911"/>
                    </a:ext>
                  </a:extLst>
                </a:gridCol>
                <a:gridCol w="1530221">
                  <a:extLst>
                    <a:ext uri="{9D8B030D-6E8A-4147-A177-3AD203B41FA5}">
                      <a16:colId xmlns:a16="http://schemas.microsoft.com/office/drawing/2014/main" val="3310387458"/>
                    </a:ext>
                  </a:extLst>
                </a:gridCol>
                <a:gridCol w="793102">
                  <a:extLst>
                    <a:ext uri="{9D8B030D-6E8A-4147-A177-3AD203B41FA5}">
                      <a16:colId xmlns:a16="http://schemas.microsoft.com/office/drawing/2014/main" val="200341493"/>
                    </a:ext>
                  </a:extLst>
                </a:gridCol>
                <a:gridCol w="1352938">
                  <a:extLst>
                    <a:ext uri="{9D8B030D-6E8A-4147-A177-3AD203B41FA5}">
                      <a16:colId xmlns:a16="http://schemas.microsoft.com/office/drawing/2014/main" val="327945667"/>
                    </a:ext>
                  </a:extLst>
                </a:gridCol>
                <a:gridCol w="1726164">
                  <a:extLst>
                    <a:ext uri="{9D8B030D-6E8A-4147-A177-3AD203B41FA5}">
                      <a16:colId xmlns:a16="http://schemas.microsoft.com/office/drawing/2014/main" val="1989718945"/>
                    </a:ext>
                  </a:extLst>
                </a:gridCol>
                <a:gridCol w="3223768">
                  <a:extLst>
                    <a:ext uri="{9D8B030D-6E8A-4147-A177-3AD203B41FA5}">
                      <a16:colId xmlns:a16="http://schemas.microsoft.com/office/drawing/2014/main" val="4065778196"/>
                    </a:ext>
                  </a:extLst>
                </a:gridCol>
              </a:tblGrid>
              <a:tr h="316261">
                <a:tc>
                  <a:txBody>
                    <a:bodyPr/>
                    <a:lstStyle/>
                    <a:p>
                      <a:br>
                        <a:rPr lang="en-IE" sz="1000" b="1" dirty="0"/>
                      </a:br>
                      <a:endParaRPr lang="en-IE" sz="1000" dirty="0"/>
                    </a:p>
                  </a:txBody>
                  <a:tcPr marL="28540" marR="28540" marT="14270" marB="14270" anchor="ctr"/>
                </a:tc>
                <a:tc>
                  <a:txBody>
                    <a:bodyPr/>
                    <a:lstStyle/>
                    <a:p>
                      <a:r>
                        <a:rPr lang="en-IE" sz="1000" b="1" dirty="0"/>
                        <a:t>Field</a:t>
                      </a:r>
                      <a:endParaRPr lang="en-IE" sz="1000" dirty="0"/>
                    </a:p>
                  </a:txBody>
                  <a:tcPr marL="28540" marR="28540" marT="14270" marB="14270" anchor="ctr"/>
                </a:tc>
                <a:tc>
                  <a:txBody>
                    <a:bodyPr/>
                    <a:lstStyle/>
                    <a:p>
                      <a:r>
                        <a:rPr lang="en-IE" sz="1000" b="1" dirty="0"/>
                        <a:t>Mandatory</a:t>
                      </a:r>
                      <a:endParaRPr lang="en-IE" sz="1000" dirty="0"/>
                    </a:p>
                  </a:txBody>
                  <a:tcPr marL="28540" marR="28540" marT="14270" marB="14270" anchor="ctr"/>
                </a:tc>
                <a:tc>
                  <a:txBody>
                    <a:bodyPr/>
                    <a:lstStyle/>
                    <a:p>
                      <a:r>
                        <a:rPr lang="en-IE" sz="1000" b="1" dirty="0"/>
                        <a:t>Type</a:t>
                      </a:r>
                      <a:endParaRPr lang="en-IE" sz="1000" dirty="0"/>
                    </a:p>
                  </a:txBody>
                  <a:tcPr marL="28540" marR="28540" marT="14270" marB="14270" anchor="ctr"/>
                </a:tc>
                <a:tc>
                  <a:txBody>
                    <a:bodyPr/>
                    <a:lstStyle/>
                    <a:p>
                      <a:r>
                        <a:rPr lang="en-IE" sz="1000" b="1" dirty="0"/>
                        <a:t>Possible values</a:t>
                      </a:r>
                      <a:endParaRPr lang="en-IE" sz="1000" dirty="0"/>
                    </a:p>
                  </a:txBody>
                  <a:tcPr marL="28540" marR="28540" marT="14270" marB="14270" anchor="ctr"/>
                </a:tc>
                <a:tc>
                  <a:txBody>
                    <a:bodyPr/>
                    <a:lstStyle/>
                    <a:p>
                      <a:r>
                        <a:rPr lang="en-IE" sz="1000" b="1" dirty="0"/>
                        <a:t>Comments</a:t>
                      </a:r>
                      <a:endParaRPr lang="en-IE" sz="1000" dirty="0"/>
                    </a:p>
                  </a:txBody>
                  <a:tcPr marL="28540" marR="28540" marT="14270" marB="14270" anchor="ctr"/>
                </a:tc>
                <a:extLst>
                  <a:ext uri="{0D108BD9-81ED-4DB2-BD59-A6C34878D82A}">
                    <a16:rowId xmlns:a16="http://schemas.microsoft.com/office/drawing/2014/main" val="2983628790"/>
                  </a:ext>
                </a:extLst>
              </a:tr>
              <a:tr h="199383">
                <a:tc>
                  <a:txBody>
                    <a:bodyPr/>
                    <a:lstStyle/>
                    <a:p>
                      <a:r>
                        <a:rPr lang="en-IE" sz="1000"/>
                        <a:t>1</a:t>
                      </a:r>
                    </a:p>
                  </a:txBody>
                  <a:tcPr marL="28540" marR="28540" marT="14270" marB="14270" anchor="ctr"/>
                </a:tc>
                <a:tc>
                  <a:txBody>
                    <a:bodyPr/>
                    <a:lstStyle/>
                    <a:p>
                      <a:r>
                        <a:rPr lang="en-IE" sz="1000" b="1" dirty="0"/>
                        <a:t>Title</a:t>
                      </a:r>
                      <a:endParaRPr lang="en-IE" sz="1000" dirty="0"/>
                    </a:p>
                  </a:txBody>
                  <a:tcPr marL="28540" marR="28540" marT="14270" marB="14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1000" dirty="0">
                          <a:effectLst/>
                        </a:rPr>
                        <a:t>Yes</a:t>
                      </a:r>
                    </a:p>
                  </a:txBody>
                  <a:tcPr marL="28540" marR="28540" marT="14270" marB="14270" anchor="ctr"/>
                </a:tc>
                <a:tc>
                  <a:txBody>
                    <a:bodyPr/>
                    <a:lstStyle/>
                    <a:p>
                      <a:r>
                        <a:rPr lang="en-IE" sz="1000" dirty="0"/>
                        <a:t>Free text</a:t>
                      </a:r>
                    </a:p>
                  </a:txBody>
                  <a:tcPr marL="28540" marR="28540" marT="14270" marB="14270" anchor="ctr"/>
                </a:tc>
                <a:tc>
                  <a:txBody>
                    <a:bodyPr/>
                    <a:lstStyle/>
                    <a:p>
                      <a:r>
                        <a:rPr lang="en-IE" sz="1000" dirty="0"/>
                        <a:t>Not applicable - n/a</a:t>
                      </a:r>
                    </a:p>
                  </a:txBody>
                  <a:tcPr marL="28540" marR="28540" marT="14270" marB="14270" anchor="ctr"/>
                </a:tc>
                <a:tc>
                  <a:txBody>
                    <a:bodyPr/>
                    <a:lstStyle/>
                    <a:p>
                      <a:r>
                        <a:rPr lang="en-IE" sz="1000" dirty="0"/>
                        <a:t>Max 100 chars</a:t>
                      </a:r>
                    </a:p>
                  </a:txBody>
                  <a:tcPr marL="28540" marR="28540" marT="14270" marB="14270" anchor="ctr"/>
                </a:tc>
                <a:extLst>
                  <a:ext uri="{0D108BD9-81ED-4DB2-BD59-A6C34878D82A}">
                    <a16:rowId xmlns:a16="http://schemas.microsoft.com/office/drawing/2014/main" val="1866640324"/>
                  </a:ext>
                </a:extLst>
              </a:tr>
              <a:tr h="199383">
                <a:tc>
                  <a:txBody>
                    <a:bodyPr/>
                    <a:lstStyle/>
                    <a:p>
                      <a:r>
                        <a:rPr lang="en-IE" sz="1000"/>
                        <a:t>2</a:t>
                      </a:r>
                    </a:p>
                  </a:txBody>
                  <a:tcPr marL="28540" marR="28540" marT="14270" marB="14270" anchor="ctr"/>
                </a:tc>
                <a:tc>
                  <a:txBody>
                    <a:bodyPr/>
                    <a:lstStyle/>
                    <a:p>
                      <a:r>
                        <a:rPr lang="en-IE" sz="1000" b="1"/>
                        <a:t>Description</a:t>
                      </a:r>
                      <a:endParaRPr lang="en-IE" sz="1000"/>
                    </a:p>
                  </a:txBody>
                  <a:tcPr marL="28540" marR="28540" marT="14270" marB="14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1000">
                          <a:effectLst/>
                        </a:rPr>
                        <a:t>Yes</a:t>
                      </a:r>
                    </a:p>
                  </a:txBody>
                  <a:tcPr marL="28540" marR="28540" marT="14270" marB="14270" anchor="ctr"/>
                </a:tc>
                <a:tc>
                  <a:txBody>
                    <a:bodyPr/>
                    <a:lstStyle/>
                    <a:p>
                      <a:r>
                        <a:rPr lang="en-IE" sz="1000"/>
                        <a:t>Free text</a:t>
                      </a:r>
                    </a:p>
                  </a:txBody>
                  <a:tcPr marL="28540" marR="28540" marT="14270" marB="14270" anchor="ctr"/>
                </a:tc>
                <a:tc>
                  <a:txBody>
                    <a:bodyPr/>
                    <a:lstStyle/>
                    <a:p>
                      <a:r>
                        <a:rPr lang="en-IE" sz="1000" dirty="0"/>
                        <a:t>n/a</a:t>
                      </a:r>
                    </a:p>
                  </a:txBody>
                  <a:tcPr marL="28540" marR="28540" marT="14270" marB="14270" anchor="ctr"/>
                </a:tc>
                <a:tc>
                  <a:txBody>
                    <a:bodyPr/>
                    <a:lstStyle/>
                    <a:p>
                      <a:r>
                        <a:rPr lang="en-IE" sz="1000" dirty="0"/>
                        <a:t>Max 200 chars</a:t>
                      </a:r>
                    </a:p>
                  </a:txBody>
                  <a:tcPr marL="28540" marR="28540" marT="14270" marB="14270" anchor="ctr"/>
                </a:tc>
                <a:extLst>
                  <a:ext uri="{0D108BD9-81ED-4DB2-BD59-A6C34878D82A}">
                    <a16:rowId xmlns:a16="http://schemas.microsoft.com/office/drawing/2014/main" val="2120267937"/>
                  </a:ext>
                </a:extLst>
              </a:tr>
              <a:tr h="226843">
                <a:tc>
                  <a:txBody>
                    <a:bodyPr/>
                    <a:lstStyle/>
                    <a:p>
                      <a:r>
                        <a:rPr lang="en-IE" sz="1000" dirty="0"/>
                        <a:t>3</a:t>
                      </a:r>
                    </a:p>
                  </a:txBody>
                  <a:tcPr marL="28540" marR="28540" marT="14270" marB="14270" anchor="ctr"/>
                </a:tc>
                <a:tc>
                  <a:txBody>
                    <a:bodyPr/>
                    <a:lstStyle/>
                    <a:p>
                      <a:r>
                        <a:rPr lang="en-IE" sz="1000" b="1"/>
                        <a:t>Start date / time</a:t>
                      </a:r>
                      <a:endParaRPr lang="en-IE" sz="1000"/>
                    </a:p>
                  </a:txBody>
                  <a:tcPr marL="28540" marR="28540" marT="14270" marB="14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1000" dirty="0">
                          <a:effectLst/>
                        </a:rPr>
                        <a:t>Yes</a:t>
                      </a:r>
                    </a:p>
                  </a:txBody>
                  <a:tcPr marL="28540" marR="28540" marT="14270" marB="14270" anchor="ctr"/>
                </a:tc>
                <a:tc>
                  <a:txBody>
                    <a:bodyPr/>
                    <a:lstStyle/>
                    <a:p>
                      <a:r>
                        <a:rPr lang="en-IE" sz="1000" dirty="0"/>
                        <a:t>Date/time</a:t>
                      </a:r>
                    </a:p>
                  </a:txBody>
                  <a:tcPr marL="28540" marR="28540" marT="14270" marB="14270" anchor="ctr"/>
                </a:tc>
                <a:tc>
                  <a:txBody>
                    <a:bodyPr/>
                    <a:lstStyle/>
                    <a:p>
                      <a:r>
                        <a:rPr lang="en-IE" sz="1000" dirty="0"/>
                        <a:t>n/a</a:t>
                      </a:r>
                    </a:p>
                  </a:txBody>
                  <a:tcPr marL="28540" marR="28540" marT="14270" marB="14270" anchor="ctr"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Time to be entered in local time zone</a:t>
                      </a:r>
                    </a:p>
                  </a:txBody>
                  <a:tcPr marL="28540" marR="28540" marT="14270" marB="14270" anchor="ctr"/>
                </a:tc>
                <a:extLst>
                  <a:ext uri="{0D108BD9-81ED-4DB2-BD59-A6C34878D82A}">
                    <a16:rowId xmlns:a16="http://schemas.microsoft.com/office/drawing/2014/main" val="3944009541"/>
                  </a:ext>
                </a:extLst>
              </a:tr>
              <a:tr h="226843">
                <a:tc>
                  <a:txBody>
                    <a:bodyPr/>
                    <a:lstStyle/>
                    <a:p>
                      <a:r>
                        <a:rPr lang="en-IE" sz="1000"/>
                        <a:t>4</a:t>
                      </a:r>
                    </a:p>
                  </a:txBody>
                  <a:tcPr marL="28540" marR="28540" marT="14270" marB="14270" anchor="ctr"/>
                </a:tc>
                <a:tc>
                  <a:txBody>
                    <a:bodyPr/>
                    <a:lstStyle/>
                    <a:p>
                      <a:r>
                        <a:rPr lang="en-IE" sz="1000" b="1"/>
                        <a:t>End date / time</a:t>
                      </a:r>
                      <a:endParaRPr lang="en-IE" sz="1000"/>
                    </a:p>
                  </a:txBody>
                  <a:tcPr marL="28540" marR="28540" marT="14270" marB="14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1000" dirty="0">
                          <a:effectLst/>
                        </a:rPr>
                        <a:t>Yes</a:t>
                      </a:r>
                    </a:p>
                  </a:txBody>
                  <a:tcPr marL="28540" marR="28540" marT="14270" marB="14270" anchor="ctr"/>
                </a:tc>
                <a:tc>
                  <a:txBody>
                    <a:bodyPr/>
                    <a:lstStyle/>
                    <a:p>
                      <a:r>
                        <a:rPr lang="en-IE" sz="1000" dirty="0"/>
                        <a:t>Date/time</a:t>
                      </a:r>
                    </a:p>
                  </a:txBody>
                  <a:tcPr marL="28540" marR="28540" marT="14270" marB="14270" anchor="ctr"/>
                </a:tc>
                <a:tc>
                  <a:txBody>
                    <a:bodyPr/>
                    <a:lstStyle/>
                    <a:p>
                      <a:r>
                        <a:rPr lang="en-IE" sz="1000" dirty="0"/>
                        <a:t>n/a</a:t>
                      </a:r>
                    </a:p>
                  </a:txBody>
                  <a:tcPr marL="28540" marR="28540" marT="14270" marB="14270" anchor="ctr"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Time to be entered in local time zone</a:t>
                      </a:r>
                    </a:p>
                  </a:txBody>
                  <a:tcPr marL="28540" marR="28540" marT="14270" marB="14270" anchor="ctr"/>
                </a:tc>
                <a:extLst>
                  <a:ext uri="{0D108BD9-81ED-4DB2-BD59-A6C34878D82A}">
                    <a16:rowId xmlns:a16="http://schemas.microsoft.com/office/drawing/2014/main" val="632268978"/>
                  </a:ext>
                </a:extLst>
              </a:tr>
              <a:tr h="199383">
                <a:tc>
                  <a:txBody>
                    <a:bodyPr/>
                    <a:lstStyle/>
                    <a:p>
                      <a:r>
                        <a:rPr lang="en-IE" sz="1000"/>
                        <a:t>5</a:t>
                      </a:r>
                    </a:p>
                  </a:txBody>
                  <a:tcPr marL="28540" marR="28540" marT="14270" marB="14270" anchor="ctr"/>
                </a:tc>
                <a:tc>
                  <a:txBody>
                    <a:bodyPr/>
                    <a:lstStyle/>
                    <a:p>
                      <a:r>
                        <a:rPr lang="en-IE" sz="1000" b="1"/>
                        <a:t>Organised by</a:t>
                      </a:r>
                      <a:endParaRPr lang="en-IE" sz="1000"/>
                    </a:p>
                  </a:txBody>
                  <a:tcPr marL="28540" marR="28540" marT="14270" marB="14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1000">
                          <a:effectLst/>
                        </a:rPr>
                        <a:t>Yes</a:t>
                      </a:r>
                    </a:p>
                  </a:txBody>
                  <a:tcPr marL="28540" marR="28540" marT="14270" marB="14270" anchor="ctr"/>
                </a:tc>
                <a:tc>
                  <a:txBody>
                    <a:bodyPr/>
                    <a:lstStyle/>
                    <a:p>
                      <a:r>
                        <a:rPr lang="en-IE" sz="1000"/>
                        <a:t>Free text</a:t>
                      </a:r>
                    </a:p>
                  </a:txBody>
                  <a:tcPr marL="28540" marR="28540" marT="14270" marB="14270" anchor="ctr"/>
                </a:tc>
                <a:tc>
                  <a:txBody>
                    <a:bodyPr/>
                    <a:lstStyle/>
                    <a:p>
                      <a:r>
                        <a:rPr lang="en-IE" sz="1000" dirty="0"/>
                        <a:t>n/a</a:t>
                      </a:r>
                    </a:p>
                  </a:txBody>
                  <a:tcPr marL="28540" marR="28540" marT="14270" marB="14270" anchor="ctr"/>
                </a:tc>
                <a:tc>
                  <a:txBody>
                    <a:bodyPr/>
                    <a:lstStyle/>
                    <a:p>
                      <a:r>
                        <a:rPr lang="en-IE" sz="1000" dirty="0"/>
                        <a:t>Max 100 chars</a:t>
                      </a:r>
                    </a:p>
                  </a:txBody>
                  <a:tcPr marL="28540" marR="28540" marT="14270" marB="14270" anchor="ctr"/>
                </a:tc>
                <a:extLst>
                  <a:ext uri="{0D108BD9-81ED-4DB2-BD59-A6C34878D82A}">
                    <a16:rowId xmlns:a16="http://schemas.microsoft.com/office/drawing/2014/main" val="1342896866"/>
                  </a:ext>
                </a:extLst>
              </a:tr>
              <a:tr h="330554">
                <a:tc>
                  <a:txBody>
                    <a:bodyPr/>
                    <a:lstStyle/>
                    <a:p>
                      <a:br>
                        <a:rPr lang="en-IE" sz="1000"/>
                      </a:br>
                      <a:endParaRPr lang="en-IE" sz="1000"/>
                    </a:p>
                  </a:txBody>
                  <a:tcPr marL="28540" marR="28540" marT="14270" marB="14270" anchor="ctr"/>
                </a:tc>
                <a:tc>
                  <a:txBody>
                    <a:bodyPr/>
                    <a:lstStyle/>
                    <a:p>
                      <a:r>
                        <a:rPr lang="en-IE" sz="1000" b="1" dirty="0"/>
                        <a:t>Location</a:t>
                      </a:r>
                      <a:endParaRPr lang="en-IE" sz="1000" dirty="0"/>
                    </a:p>
                  </a:txBody>
                  <a:tcPr marL="28540" marR="28540" marT="14270" marB="14270" anchor="ctr"/>
                </a:tc>
                <a:tc>
                  <a:txBody>
                    <a:bodyPr/>
                    <a:lstStyle/>
                    <a:p>
                      <a:pPr algn="ctr"/>
                      <a:br>
                        <a:rPr lang="en-IE" sz="1000" dirty="0">
                          <a:effectLst/>
                        </a:rPr>
                      </a:br>
                      <a:endParaRPr lang="en-IE" sz="1000" dirty="0">
                        <a:effectLst/>
                      </a:endParaRPr>
                    </a:p>
                  </a:txBody>
                  <a:tcPr marL="28540" marR="28540" marT="14270" marB="14270" anchor="ctr"/>
                </a:tc>
                <a:tc>
                  <a:txBody>
                    <a:bodyPr/>
                    <a:lstStyle/>
                    <a:p>
                      <a:r>
                        <a:rPr lang="en-IE" sz="1000" dirty="0"/>
                        <a:t>Complex field</a:t>
                      </a:r>
                    </a:p>
                  </a:txBody>
                  <a:tcPr marL="28540" marR="28540" marT="14270" marB="14270" anchor="ctr"/>
                </a:tc>
                <a:tc>
                  <a:txBody>
                    <a:bodyPr/>
                    <a:lstStyle/>
                    <a:p>
                      <a:br>
                        <a:rPr lang="en-IE" sz="1000" dirty="0"/>
                      </a:br>
                      <a:endParaRPr lang="en-IE" sz="1000" dirty="0"/>
                    </a:p>
                  </a:txBody>
                  <a:tcPr marL="28540" marR="28540" marT="14270" marB="14270" anchor="ctr"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For details on how it works, the UI should be taken into account</a:t>
                      </a:r>
                    </a:p>
                  </a:txBody>
                  <a:tcPr marL="28540" marR="28540" marT="14270" marB="14270" anchor="ctr"/>
                </a:tc>
                <a:extLst>
                  <a:ext uri="{0D108BD9-81ED-4DB2-BD59-A6C34878D82A}">
                    <a16:rowId xmlns:a16="http://schemas.microsoft.com/office/drawing/2014/main" val="1561839951"/>
                  </a:ext>
                </a:extLst>
              </a:tr>
              <a:tr h="199383">
                <a:tc>
                  <a:txBody>
                    <a:bodyPr/>
                    <a:lstStyle/>
                    <a:p>
                      <a:r>
                        <a:rPr lang="en-IE" sz="1000"/>
                        <a:t>6</a:t>
                      </a:r>
                    </a:p>
                  </a:txBody>
                  <a:tcPr marL="28540" marR="28540" marT="14270" marB="14270" anchor="ctr"/>
                </a:tc>
                <a:tc>
                  <a:txBody>
                    <a:bodyPr/>
                    <a:lstStyle/>
                    <a:p>
                      <a:r>
                        <a:rPr lang="en-IE" sz="1000"/>
                        <a:t>Venue name</a:t>
                      </a:r>
                    </a:p>
                  </a:txBody>
                  <a:tcPr marL="28540" marR="28540" marT="14270" marB="14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1000">
                          <a:effectLst/>
                        </a:rPr>
                        <a:t>No</a:t>
                      </a:r>
                    </a:p>
                  </a:txBody>
                  <a:tcPr marL="28540" marR="28540" marT="14270" marB="14270" anchor="ctr"/>
                </a:tc>
                <a:tc>
                  <a:txBody>
                    <a:bodyPr/>
                    <a:lstStyle/>
                    <a:p>
                      <a:r>
                        <a:rPr lang="en-IE" sz="1000"/>
                        <a:t>Free text</a:t>
                      </a:r>
                    </a:p>
                  </a:txBody>
                  <a:tcPr marL="28540" marR="28540" marT="14270" marB="14270" anchor="ctr"/>
                </a:tc>
                <a:tc>
                  <a:txBody>
                    <a:bodyPr/>
                    <a:lstStyle/>
                    <a:p>
                      <a:r>
                        <a:rPr lang="en-IE" sz="1000" dirty="0"/>
                        <a:t>n/a</a:t>
                      </a:r>
                    </a:p>
                  </a:txBody>
                  <a:tcPr marL="28540" marR="28540" marT="14270" marB="14270" anchor="ctr"/>
                </a:tc>
                <a:tc>
                  <a:txBody>
                    <a:bodyPr/>
                    <a:lstStyle/>
                    <a:p>
                      <a:r>
                        <a:rPr lang="en-IE" sz="1000"/>
                        <a:t>Max 100 chars</a:t>
                      </a:r>
                    </a:p>
                  </a:txBody>
                  <a:tcPr marL="28540" marR="28540" marT="14270" marB="14270" anchor="ctr"/>
                </a:tc>
                <a:extLst>
                  <a:ext uri="{0D108BD9-81ED-4DB2-BD59-A6C34878D82A}">
                    <a16:rowId xmlns:a16="http://schemas.microsoft.com/office/drawing/2014/main" val="2435191080"/>
                  </a:ext>
                </a:extLst>
              </a:tr>
              <a:tr h="199383">
                <a:tc>
                  <a:txBody>
                    <a:bodyPr/>
                    <a:lstStyle/>
                    <a:p>
                      <a:r>
                        <a:rPr lang="en-IE" sz="1000"/>
                        <a:t>7</a:t>
                      </a:r>
                    </a:p>
                  </a:txBody>
                  <a:tcPr marL="28540" marR="28540" marT="14270" marB="14270" anchor="ctr"/>
                </a:tc>
                <a:tc>
                  <a:txBody>
                    <a:bodyPr/>
                    <a:lstStyle/>
                    <a:p>
                      <a:r>
                        <a:rPr lang="en-IE" sz="1000"/>
                        <a:t>Address</a:t>
                      </a:r>
                    </a:p>
                  </a:txBody>
                  <a:tcPr marL="28540" marR="28540" marT="14270" marB="14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1000">
                          <a:effectLst/>
                        </a:rPr>
                        <a:t>No</a:t>
                      </a:r>
                    </a:p>
                  </a:txBody>
                  <a:tcPr marL="28540" marR="28540" marT="14270" marB="14270" anchor="ctr"/>
                </a:tc>
                <a:tc>
                  <a:txBody>
                    <a:bodyPr/>
                    <a:lstStyle/>
                    <a:p>
                      <a:r>
                        <a:rPr lang="en-IE" sz="1000"/>
                        <a:t>Free text</a:t>
                      </a:r>
                    </a:p>
                  </a:txBody>
                  <a:tcPr marL="28540" marR="28540" marT="14270" marB="14270" anchor="ctr"/>
                </a:tc>
                <a:tc>
                  <a:txBody>
                    <a:bodyPr/>
                    <a:lstStyle/>
                    <a:p>
                      <a:r>
                        <a:rPr lang="en-IE" sz="1000" dirty="0"/>
                        <a:t>n/a</a:t>
                      </a:r>
                    </a:p>
                  </a:txBody>
                  <a:tcPr marL="28540" marR="28540" marT="14270" marB="14270" anchor="ctr"/>
                </a:tc>
                <a:tc>
                  <a:txBody>
                    <a:bodyPr/>
                    <a:lstStyle/>
                    <a:p>
                      <a:r>
                        <a:rPr lang="en-IE" sz="1000"/>
                        <a:t>Max 100 chars</a:t>
                      </a:r>
                    </a:p>
                  </a:txBody>
                  <a:tcPr marL="28540" marR="28540" marT="14270" marB="14270" anchor="ctr"/>
                </a:tc>
                <a:extLst>
                  <a:ext uri="{0D108BD9-81ED-4DB2-BD59-A6C34878D82A}">
                    <a16:rowId xmlns:a16="http://schemas.microsoft.com/office/drawing/2014/main" val="258639552"/>
                  </a:ext>
                </a:extLst>
              </a:tr>
              <a:tr h="199383">
                <a:tc>
                  <a:txBody>
                    <a:bodyPr/>
                    <a:lstStyle/>
                    <a:p>
                      <a:r>
                        <a:rPr lang="en-IE" sz="1000"/>
                        <a:t>8</a:t>
                      </a:r>
                    </a:p>
                  </a:txBody>
                  <a:tcPr marL="28540" marR="28540" marT="14270" marB="14270" anchor="ctr"/>
                </a:tc>
                <a:tc>
                  <a:txBody>
                    <a:bodyPr/>
                    <a:lstStyle/>
                    <a:p>
                      <a:r>
                        <a:rPr lang="en-IE" sz="1000"/>
                        <a:t>Postal code</a:t>
                      </a:r>
                    </a:p>
                  </a:txBody>
                  <a:tcPr marL="28540" marR="28540" marT="14270" marB="14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1000">
                          <a:effectLst/>
                        </a:rPr>
                        <a:t>No</a:t>
                      </a:r>
                    </a:p>
                  </a:txBody>
                  <a:tcPr marL="28540" marR="28540" marT="14270" marB="14270" anchor="ctr"/>
                </a:tc>
                <a:tc>
                  <a:txBody>
                    <a:bodyPr/>
                    <a:lstStyle/>
                    <a:p>
                      <a:r>
                        <a:rPr lang="en-IE" sz="1000"/>
                        <a:t>Free text</a:t>
                      </a:r>
                    </a:p>
                  </a:txBody>
                  <a:tcPr marL="28540" marR="28540" marT="14270" marB="14270" anchor="ctr"/>
                </a:tc>
                <a:tc>
                  <a:txBody>
                    <a:bodyPr/>
                    <a:lstStyle/>
                    <a:p>
                      <a:r>
                        <a:rPr lang="en-IE" sz="1000" dirty="0"/>
                        <a:t>n/a</a:t>
                      </a:r>
                    </a:p>
                  </a:txBody>
                  <a:tcPr marL="28540" marR="28540" marT="14270" marB="14270" anchor="ctr"/>
                </a:tc>
                <a:tc>
                  <a:txBody>
                    <a:bodyPr/>
                    <a:lstStyle/>
                    <a:p>
                      <a:r>
                        <a:rPr lang="en-IE" sz="1000" dirty="0"/>
                        <a:t>Max 10 chars</a:t>
                      </a:r>
                    </a:p>
                  </a:txBody>
                  <a:tcPr marL="28540" marR="28540" marT="14270" marB="14270" anchor="ctr"/>
                </a:tc>
                <a:extLst>
                  <a:ext uri="{0D108BD9-81ED-4DB2-BD59-A6C34878D82A}">
                    <a16:rowId xmlns:a16="http://schemas.microsoft.com/office/drawing/2014/main" val="148473361"/>
                  </a:ext>
                </a:extLst>
              </a:tr>
              <a:tr h="199383">
                <a:tc>
                  <a:txBody>
                    <a:bodyPr/>
                    <a:lstStyle/>
                    <a:p>
                      <a:r>
                        <a:rPr lang="en-IE" sz="1000"/>
                        <a:t>9</a:t>
                      </a:r>
                    </a:p>
                  </a:txBody>
                  <a:tcPr marL="28540" marR="28540" marT="14270" marB="14270" anchor="ctr"/>
                </a:tc>
                <a:tc>
                  <a:txBody>
                    <a:bodyPr/>
                    <a:lstStyle/>
                    <a:p>
                      <a:r>
                        <a:rPr lang="en-IE" sz="1000"/>
                        <a:t>City</a:t>
                      </a:r>
                    </a:p>
                  </a:txBody>
                  <a:tcPr marL="28540" marR="28540" marT="14270" marB="14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1000">
                          <a:effectLst/>
                        </a:rPr>
                        <a:t>No</a:t>
                      </a:r>
                    </a:p>
                  </a:txBody>
                  <a:tcPr marL="28540" marR="28540" marT="14270" marB="14270" anchor="ctr"/>
                </a:tc>
                <a:tc>
                  <a:txBody>
                    <a:bodyPr/>
                    <a:lstStyle/>
                    <a:p>
                      <a:r>
                        <a:rPr lang="en-IE" sz="1000"/>
                        <a:t>Free text</a:t>
                      </a:r>
                    </a:p>
                  </a:txBody>
                  <a:tcPr marL="28540" marR="28540" marT="14270" marB="14270" anchor="ctr"/>
                </a:tc>
                <a:tc>
                  <a:txBody>
                    <a:bodyPr/>
                    <a:lstStyle/>
                    <a:p>
                      <a:r>
                        <a:rPr lang="en-IE" sz="1000" dirty="0"/>
                        <a:t>n/a</a:t>
                      </a:r>
                    </a:p>
                  </a:txBody>
                  <a:tcPr marL="28540" marR="28540" marT="14270" marB="14270" anchor="ctr"/>
                </a:tc>
                <a:tc>
                  <a:txBody>
                    <a:bodyPr/>
                    <a:lstStyle/>
                    <a:p>
                      <a:r>
                        <a:rPr lang="en-IE" sz="1000"/>
                        <a:t>Max 50 chars</a:t>
                      </a:r>
                    </a:p>
                  </a:txBody>
                  <a:tcPr marL="28540" marR="28540" marT="14270" marB="14270" anchor="ctr"/>
                </a:tc>
                <a:extLst>
                  <a:ext uri="{0D108BD9-81ED-4DB2-BD59-A6C34878D82A}">
                    <a16:rowId xmlns:a16="http://schemas.microsoft.com/office/drawing/2014/main" val="4095818238"/>
                  </a:ext>
                </a:extLst>
              </a:tr>
              <a:tr h="199383">
                <a:tc>
                  <a:txBody>
                    <a:bodyPr/>
                    <a:lstStyle/>
                    <a:p>
                      <a:r>
                        <a:rPr lang="en-IE" sz="1000"/>
                        <a:t>10</a:t>
                      </a:r>
                    </a:p>
                  </a:txBody>
                  <a:tcPr marL="28540" marR="28540" marT="14270" marB="14270" anchor="ctr"/>
                </a:tc>
                <a:tc>
                  <a:txBody>
                    <a:bodyPr/>
                    <a:lstStyle/>
                    <a:p>
                      <a:r>
                        <a:rPr lang="en-IE" sz="1000"/>
                        <a:t>Region</a:t>
                      </a:r>
                    </a:p>
                  </a:txBody>
                  <a:tcPr marL="28540" marR="28540" marT="14270" marB="14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1000">
                          <a:effectLst/>
                        </a:rPr>
                        <a:t>No</a:t>
                      </a:r>
                    </a:p>
                  </a:txBody>
                  <a:tcPr marL="28540" marR="28540" marT="14270" marB="14270" anchor="ctr"/>
                </a:tc>
                <a:tc>
                  <a:txBody>
                    <a:bodyPr/>
                    <a:lstStyle/>
                    <a:p>
                      <a:r>
                        <a:rPr lang="en-IE" sz="1000"/>
                        <a:t>Free text</a:t>
                      </a:r>
                    </a:p>
                  </a:txBody>
                  <a:tcPr marL="28540" marR="28540" marT="14270" marB="14270" anchor="ctr"/>
                </a:tc>
                <a:tc>
                  <a:txBody>
                    <a:bodyPr/>
                    <a:lstStyle/>
                    <a:p>
                      <a:r>
                        <a:rPr lang="en-IE" sz="1000"/>
                        <a:t>n/a</a:t>
                      </a:r>
                    </a:p>
                  </a:txBody>
                  <a:tcPr marL="28540" marR="28540" marT="14270" marB="14270" anchor="ctr"/>
                </a:tc>
                <a:tc>
                  <a:txBody>
                    <a:bodyPr/>
                    <a:lstStyle/>
                    <a:p>
                      <a:r>
                        <a:rPr lang="en-IE" sz="1000" dirty="0"/>
                        <a:t>Max 50 chars</a:t>
                      </a:r>
                    </a:p>
                  </a:txBody>
                  <a:tcPr marL="28540" marR="28540" marT="14270" marB="14270" anchor="ctr"/>
                </a:tc>
                <a:extLst>
                  <a:ext uri="{0D108BD9-81ED-4DB2-BD59-A6C34878D82A}">
                    <a16:rowId xmlns:a16="http://schemas.microsoft.com/office/drawing/2014/main" val="1392951186"/>
                  </a:ext>
                </a:extLst>
              </a:tr>
              <a:tr h="434265">
                <a:tc>
                  <a:txBody>
                    <a:bodyPr/>
                    <a:lstStyle/>
                    <a:p>
                      <a:r>
                        <a:rPr lang="en-IE" sz="1000"/>
                        <a:t>11</a:t>
                      </a:r>
                    </a:p>
                  </a:txBody>
                  <a:tcPr marL="28540" marR="28540" marT="14270" marB="14270" anchor="ctr"/>
                </a:tc>
                <a:tc>
                  <a:txBody>
                    <a:bodyPr/>
                    <a:lstStyle/>
                    <a:p>
                      <a:r>
                        <a:rPr lang="en-IE" sz="1000"/>
                        <a:t>County</a:t>
                      </a:r>
                    </a:p>
                  </a:txBody>
                  <a:tcPr marL="28540" marR="28540" marT="14270" marB="14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1000">
                          <a:effectLst/>
                        </a:rPr>
                        <a:t>Yes</a:t>
                      </a:r>
                    </a:p>
                  </a:txBody>
                  <a:tcPr marL="28540" marR="28540" marT="14270" marB="14270" anchor="ctr"/>
                </a:tc>
                <a:tc>
                  <a:txBody>
                    <a:bodyPr/>
                    <a:lstStyle/>
                    <a:p>
                      <a:r>
                        <a:rPr lang="en-IE" sz="1000"/>
                        <a:t>List / Single select</a:t>
                      </a:r>
                    </a:p>
                  </a:txBody>
                  <a:tcPr marL="28540" marR="28540" marT="14270" marB="14270" anchor="ctr"/>
                </a:tc>
                <a:tc>
                  <a:txBody>
                    <a:bodyPr/>
                    <a:lstStyle/>
                    <a:p>
                      <a:r>
                        <a:rPr lang="en-IE" sz="1000"/>
                        <a:t>Countries list</a:t>
                      </a:r>
                    </a:p>
                  </a:txBody>
                  <a:tcPr marL="28540" marR="28540" marT="14270" marB="14270" anchor="ctr"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28540" marR="28540" marT="14270" marB="14270" anchor="ctr"/>
                </a:tc>
                <a:extLst>
                  <a:ext uri="{0D108BD9-81ED-4DB2-BD59-A6C34878D82A}">
                    <a16:rowId xmlns:a16="http://schemas.microsoft.com/office/drawing/2014/main" val="1028499979"/>
                  </a:ext>
                </a:extLst>
              </a:tr>
              <a:tr h="199383">
                <a:tc>
                  <a:txBody>
                    <a:bodyPr/>
                    <a:lstStyle/>
                    <a:p>
                      <a:r>
                        <a:rPr lang="en-IE" sz="1000"/>
                        <a:t>12</a:t>
                      </a:r>
                    </a:p>
                  </a:txBody>
                  <a:tcPr marL="28540" marR="28540" marT="14270" marB="14270" anchor="ctr"/>
                </a:tc>
                <a:tc>
                  <a:txBody>
                    <a:bodyPr/>
                    <a:lstStyle/>
                    <a:p>
                      <a:r>
                        <a:rPr lang="en-IE" sz="1000"/>
                        <a:t>Geocode (coordinates)</a:t>
                      </a:r>
                    </a:p>
                  </a:txBody>
                  <a:tcPr marL="28540" marR="28540" marT="14270" marB="14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1000">
                          <a:effectLst/>
                        </a:rPr>
                        <a:t>Yes</a:t>
                      </a:r>
                    </a:p>
                  </a:txBody>
                  <a:tcPr marL="28540" marR="28540" marT="14270" marB="14270" anchor="ctr"/>
                </a:tc>
                <a:tc>
                  <a:txBody>
                    <a:bodyPr/>
                    <a:lstStyle/>
                    <a:p>
                      <a:r>
                        <a:rPr lang="en-IE" sz="1000"/>
                        <a:t>Special field</a:t>
                      </a:r>
                    </a:p>
                  </a:txBody>
                  <a:tcPr marL="28540" marR="28540" marT="14270" marB="14270" anchor="ctr"/>
                </a:tc>
                <a:tc>
                  <a:txBody>
                    <a:bodyPr/>
                    <a:lstStyle/>
                    <a:p>
                      <a:r>
                        <a:rPr lang="en-IE" sz="1000"/>
                        <a:t>n/a</a:t>
                      </a:r>
                    </a:p>
                  </a:txBody>
                  <a:tcPr marL="28540" marR="28540" marT="14270" marB="14270" anchor="ctr"/>
                </a:tc>
                <a:tc>
                  <a:txBody>
                    <a:bodyPr/>
                    <a:lstStyle/>
                    <a:p>
                      <a:r>
                        <a:rPr lang="en-IE" sz="1000" dirty="0"/>
                        <a:t>n/a</a:t>
                      </a:r>
                    </a:p>
                  </a:txBody>
                  <a:tcPr marL="28540" marR="28540" marT="14270" marB="14270" anchor="ctr"/>
                </a:tc>
                <a:extLst>
                  <a:ext uri="{0D108BD9-81ED-4DB2-BD59-A6C34878D82A}">
                    <a16:rowId xmlns:a16="http://schemas.microsoft.com/office/drawing/2014/main" val="1822999982"/>
                  </a:ext>
                </a:extLst>
              </a:tr>
              <a:tr h="1039218">
                <a:tc>
                  <a:txBody>
                    <a:bodyPr/>
                    <a:lstStyle/>
                    <a:p>
                      <a:r>
                        <a:rPr lang="en-IE" sz="1000"/>
                        <a:t>13</a:t>
                      </a:r>
                    </a:p>
                  </a:txBody>
                  <a:tcPr marL="28540" marR="28540" marT="14270" marB="14270" anchor="ctr"/>
                </a:tc>
                <a:tc>
                  <a:txBody>
                    <a:bodyPr/>
                    <a:lstStyle/>
                    <a:p>
                      <a:r>
                        <a:rPr lang="en-IE" sz="1000" b="1"/>
                        <a:t>Event Type</a:t>
                      </a:r>
                      <a:endParaRPr lang="en-IE" sz="1000"/>
                    </a:p>
                  </a:txBody>
                  <a:tcPr marL="28540" marR="28540" marT="14270" marB="14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1000" i="1" dirty="0">
                          <a:effectLst/>
                        </a:rPr>
                        <a:t>Yes</a:t>
                      </a:r>
                    </a:p>
                  </a:txBody>
                  <a:tcPr marL="28540" marR="28540" marT="14270" marB="14270" anchor="ctr"/>
                </a:tc>
                <a:tc>
                  <a:txBody>
                    <a:bodyPr/>
                    <a:lstStyle/>
                    <a:p>
                      <a:r>
                        <a:rPr lang="en-IE" sz="1000" i="1"/>
                        <a:t>List / </a:t>
                      </a:r>
                      <a:r>
                        <a:rPr lang="en-IE" sz="1000" b="1" i="1"/>
                        <a:t>Single </a:t>
                      </a:r>
                      <a:r>
                        <a:rPr lang="en-IE" sz="1000" i="1"/>
                        <a:t>value</a:t>
                      </a:r>
                      <a:endParaRPr lang="en-IE" sz="1000"/>
                    </a:p>
                  </a:txBody>
                  <a:tcPr marL="28540" marR="28540" marT="14270" marB="14270" anchor="ctr"/>
                </a:tc>
                <a:tc>
                  <a:txBody>
                    <a:bodyPr/>
                    <a:lstStyle/>
                    <a:p>
                      <a:r>
                        <a:rPr lang="en-US" sz="1000" i="1" dirty="0"/>
                        <a:t>Special list:</a:t>
                      </a:r>
                      <a:endParaRPr lang="en-US" sz="1000" dirty="0"/>
                    </a:p>
                    <a:p>
                      <a:pPr>
                        <a:buFont typeface="+mj-lt"/>
                        <a:buAutoNum type="arabicPeriod"/>
                      </a:pPr>
                      <a:r>
                        <a:rPr lang="en-US" sz="1000" i="1" dirty="0"/>
                        <a:t>Education</a:t>
                      </a:r>
                      <a:endParaRPr lang="en-US" sz="1000" dirty="0"/>
                    </a:p>
                    <a:p>
                      <a:pPr>
                        <a:buFont typeface="+mj-lt"/>
                        <a:buAutoNum type="arabicPeriod"/>
                      </a:pPr>
                      <a:r>
                        <a:rPr lang="en-US" sz="1000" i="1" dirty="0"/>
                        <a:t>Home</a:t>
                      </a:r>
                      <a:endParaRPr lang="en-US" sz="1000" dirty="0"/>
                    </a:p>
                    <a:p>
                      <a:pPr>
                        <a:buFont typeface="+mj-lt"/>
                        <a:buAutoNum type="arabicPeriod"/>
                      </a:pPr>
                      <a:r>
                        <a:rPr lang="en-US" sz="1000" i="1" dirty="0"/>
                        <a:t>Workplace</a:t>
                      </a:r>
                      <a:endParaRPr lang="en-US" sz="1000" dirty="0"/>
                    </a:p>
                    <a:p>
                      <a:pPr>
                        <a:buFont typeface="+mj-lt"/>
                        <a:buAutoNum type="arabicPeriod"/>
                      </a:pPr>
                      <a:r>
                        <a:rPr lang="en-US" sz="1000" i="1" dirty="0"/>
                        <a:t>Outdoors</a:t>
                      </a:r>
                      <a:endParaRPr lang="en-US" sz="1000" dirty="0"/>
                    </a:p>
                    <a:p>
                      <a:pPr>
                        <a:buFont typeface="+mj-lt"/>
                        <a:buAutoNum type="arabicPeriod"/>
                      </a:pPr>
                      <a:r>
                        <a:rPr lang="en-US" sz="1000" i="1" dirty="0"/>
                        <a:t>Sport and fitness clubs</a:t>
                      </a:r>
                      <a:br>
                        <a:rPr lang="en-US" sz="1000" i="1" dirty="0"/>
                      </a:br>
                      <a:r>
                        <a:rPr lang="en-US" sz="1000" i="1" dirty="0"/>
                        <a:t>Other</a:t>
                      </a:r>
                      <a:endParaRPr lang="en-US" sz="1000" dirty="0"/>
                    </a:p>
                  </a:txBody>
                  <a:tcPr marL="28540" marR="28540" marT="14270" marB="14270" anchor="ctr"/>
                </a:tc>
                <a:tc>
                  <a:txBody>
                    <a:bodyPr/>
                    <a:lstStyle/>
                    <a:p>
                      <a:r>
                        <a:rPr lang="en-IE" sz="1000" dirty="0"/>
                        <a:t>Single value field</a:t>
                      </a:r>
                    </a:p>
                  </a:txBody>
                  <a:tcPr marL="28540" marR="28540" marT="14270" marB="14270" anchor="ctr"/>
                </a:tc>
                <a:extLst>
                  <a:ext uri="{0D108BD9-81ED-4DB2-BD59-A6C34878D82A}">
                    <a16:rowId xmlns:a16="http://schemas.microsoft.com/office/drawing/2014/main" val="483912420"/>
                  </a:ext>
                </a:extLst>
              </a:tr>
              <a:tr h="199383">
                <a:tc>
                  <a:txBody>
                    <a:bodyPr/>
                    <a:lstStyle/>
                    <a:p>
                      <a:r>
                        <a:rPr lang="en-IE" sz="1000"/>
                        <a:t>14</a:t>
                      </a:r>
                    </a:p>
                  </a:txBody>
                  <a:tcPr marL="28540" marR="28540" marT="14270" marB="14270" anchor="ctr"/>
                </a:tc>
                <a:tc>
                  <a:txBody>
                    <a:bodyPr/>
                    <a:lstStyle/>
                    <a:p>
                      <a:r>
                        <a:rPr lang="en-IE" sz="1000" b="1"/>
                        <a:t>Link</a:t>
                      </a:r>
                      <a:endParaRPr lang="en-IE" sz="1000"/>
                    </a:p>
                  </a:txBody>
                  <a:tcPr marL="28540" marR="28540" marT="14270" marB="14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1000">
                          <a:effectLst/>
                        </a:rPr>
                        <a:t>No</a:t>
                      </a:r>
                    </a:p>
                  </a:txBody>
                  <a:tcPr marL="28540" marR="28540" marT="14270" marB="14270" anchor="ctr"/>
                </a:tc>
                <a:tc>
                  <a:txBody>
                    <a:bodyPr/>
                    <a:lstStyle/>
                    <a:p>
                      <a:r>
                        <a:rPr lang="en-IE" sz="1000"/>
                        <a:t>Free text</a:t>
                      </a:r>
                    </a:p>
                  </a:txBody>
                  <a:tcPr marL="28540" marR="28540" marT="14270" marB="14270" anchor="ctr"/>
                </a:tc>
                <a:tc>
                  <a:txBody>
                    <a:bodyPr/>
                    <a:lstStyle/>
                    <a:p>
                      <a:r>
                        <a:rPr lang="en-IE" sz="1000"/>
                        <a:t>n/a</a:t>
                      </a:r>
                    </a:p>
                  </a:txBody>
                  <a:tcPr marL="28540" marR="28540" marT="14270" marB="14270" anchor="ctr"/>
                </a:tc>
                <a:tc>
                  <a:txBody>
                    <a:bodyPr/>
                    <a:lstStyle/>
                    <a:p>
                      <a:r>
                        <a:rPr lang="en-IE" sz="1000" dirty="0" err="1"/>
                        <a:t>url</a:t>
                      </a:r>
                      <a:r>
                        <a:rPr lang="en-IE" sz="1000" dirty="0"/>
                        <a:t> syntax validation</a:t>
                      </a:r>
                    </a:p>
                  </a:txBody>
                  <a:tcPr marL="28540" marR="28540" marT="14270" marB="14270" anchor="ctr"/>
                </a:tc>
                <a:extLst>
                  <a:ext uri="{0D108BD9-81ED-4DB2-BD59-A6C34878D82A}">
                    <a16:rowId xmlns:a16="http://schemas.microsoft.com/office/drawing/2014/main" val="39377018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506036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143220" y="1896546"/>
            <a:ext cx="7809294" cy="4616221"/>
          </a:xfrm>
        </p:spPr>
        <p:txBody>
          <a:bodyPr>
            <a:normAutofit fontScale="85000" lnSpcReduction="20000"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GB" sz="1300" dirty="0"/>
              <a:t>Since a map will be the final destination of any event</a:t>
            </a:r>
            <a:r>
              <a:rPr lang="en-GB" sz="1300" b="1" dirty="0"/>
              <a:t>, it is very important to have the correct location</a:t>
            </a:r>
            <a:r>
              <a:rPr lang="en-GB" sz="1300" dirty="0"/>
              <a:t> for it.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GB" sz="1300" b="1" dirty="0"/>
              <a:t>The form helps you getting the correct coordinates for your event: </a:t>
            </a:r>
          </a:p>
          <a:p>
            <a:pPr marL="342900" indent="-342900">
              <a:lnSpc>
                <a:spcPct val="170000"/>
              </a:lnSpc>
              <a:spcBef>
                <a:spcPts val="600"/>
              </a:spcBef>
              <a:buAutoNum type="arabicPeriod"/>
            </a:pPr>
            <a:r>
              <a:rPr lang="en-GB" sz="1300" b="1" dirty="0"/>
              <a:t>Enter the address</a:t>
            </a:r>
            <a:r>
              <a:rPr lang="en-GB" sz="1300" dirty="0"/>
              <a:t> of the event (in the fields “Address” , “City” , “Region”, “Postal code” , “Country”). You can optionally have a name for the venue – if applicable. Region is not used in the geo-location, you can leave it empty, unless you want to emphasize the region of the event.</a:t>
            </a:r>
          </a:p>
          <a:p>
            <a:pPr marL="342900" indent="-342900">
              <a:lnSpc>
                <a:spcPct val="90000"/>
              </a:lnSpc>
              <a:buAutoNum type="arabicPeriod"/>
            </a:pPr>
            <a:r>
              <a:rPr lang="en-GB" sz="1300" b="1" dirty="0"/>
              <a:t>Click on the “Geolocate” button</a:t>
            </a:r>
            <a:r>
              <a:rPr lang="en-GB" sz="1300" dirty="0"/>
              <a:t>. </a:t>
            </a:r>
          </a:p>
          <a:p>
            <a:pPr marL="342900" indent="-342900">
              <a:lnSpc>
                <a:spcPct val="90000"/>
              </a:lnSpc>
              <a:buAutoNum type="arabicPeriod"/>
            </a:pPr>
            <a:r>
              <a:rPr lang="en-GB" sz="1300" dirty="0"/>
              <a:t>The EC Geolocation service is used to calculate the coordinates. </a:t>
            </a:r>
          </a:p>
          <a:p>
            <a:pPr marL="342900" indent="-342900">
              <a:lnSpc>
                <a:spcPct val="90000"/>
              </a:lnSpc>
              <a:buAutoNum type="arabicPeriod"/>
            </a:pPr>
            <a:r>
              <a:rPr lang="en-GB" sz="1300" dirty="0"/>
              <a:t>If it managed to locate coordinates, </a:t>
            </a:r>
            <a:r>
              <a:rPr lang="en-GB" sz="1300" b="1" dirty="0"/>
              <a:t>you will see a pin on the map </a:t>
            </a:r>
            <a:r>
              <a:rPr lang="en-GB" sz="1300" dirty="0"/>
              <a:t>in the co-ordinates calculated </a:t>
            </a:r>
          </a:p>
          <a:p>
            <a:pPr marL="342900" indent="-342900">
              <a:lnSpc>
                <a:spcPct val="170000"/>
              </a:lnSpc>
              <a:buAutoNum type="arabicPeriod"/>
            </a:pPr>
            <a:r>
              <a:rPr lang="en-GB" sz="1300" b="1" dirty="0"/>
              <a:t>If the location is not correct / accurate</a:t>
            </a:r>
            <a:r>
              <a:rPr lang="en-GB" sz="1300" dirty="0"/>
              <a:t>, you can click on the map and the pin will move to the correct point. At the same time the coordinates are automatically updated. </a:t>
            </a:r>
          </a:p>
          <a:p>
            <a:pPr marL="342900" indent="-342900">
              <a:lnSpc>
                <a:spcPct val="90000"/>
              </a:lnSpc>
              <a:buAutoNum type="arabicPeriod"/>
            </a:pPr>
            <a:r>
              <a:rPr lang="en-GB" sz="1300" dirty="0"/>
              <a:t>If the </a:t>
            </a:r>
            <a:r>
              <a:rPr lang="en-GB" sz="1300" b="1" dirty="0"/>
              <a:t>geolocation process fails</a:t>
            </a:r>
            <a:r>
              <a:rPr lang="en-GB" sz="1300" dirty="0"/>
              <a:t>, you can: </a:t>
            </a:r>
          </a:p>
          <a:p>
            <a:pPr marL="800100" lvl="1" indent="-342900">
              <a:lnSpc>
                <a:spcPct val="90000"/>
              </a:lnSpc>
              <a:buAutoNum type="arabicPeriod"/>
            </a:pPr>
            <a:r>
              <a:rPr lang="en-GB" sz="1200" dirty="0"/>
              <a:t>Directly move on the map to the correct place and click on it to place the pin , or</a:t>
            </a:r>
          </a:p>
          <a:p>
            <a:pPr marL="800100" lvl="1" indent="-342900">
              <a:lnSpc>
                <a:spcPct val="90000"/>
              </a:lnSpc>
              <a:buAutoNum type="arabicPeriod"/>
            </a:pPr>
            <a:r>
              <a:rPr lang="en-GB" sz="1200" dirty="0"/>
              <a:t>Try to edit / improve the address and click again on “Geolocate”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</p:spPr>
        <p:txBody>
          <a:bodyPr anchor="b">
            <a:normAutofit/>
          </a:bodyPr>
          <a:lstStyle/>
          <a:p>
            <a:r>
              <a:rPr lang="en-GB" dirty="0"/>
              <a:t>Event organisers – how to submit an event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D67426D-AD22-9698-9D3D-EEB504C44C9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0217" y="1388027"/>
            <a:ext cx="3211726" cy="5287950"/>
          </a:xfrm>
          <a:prstGeom prst="rect">
            <a:avLst/>
          </a:prstGeom>
          <a:solidFill>
            <a:schemeClr val="accent1">
              <a:tint val="2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6" name="Graphic 5" descr="Information outline">
            <a:extLst>
              <a:ext uri="{FF2B5EF4-FFF2-40B4-BE49-F238E27FC236}">
                <a16:creationId xmlns:a16="http://schemas.microsoft.com/office/drawing/2014/main" id="{F5E2E5F6-CD36-0098-5873-E6F593A67D2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143220" y="1388027"/>
            <a:ext cx="422309" cy="422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72994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EC colour scheme">
      <a:dk1>
        <a:srgbClr val="4D4D4D"/>
      </a:dk1>
      <a:lt1>
        <a:srgbClr val="FFFFFF"/>
      </a:lt1>
      <a:dk2>
        <a:srgbClr val="034EA2"/>
      </a:dk2>
      <a:lt2>
        <a:srgbClr val="D3E8F9"/>
      </a:lt2>
      <a:accent1>
        <a:srgbClr val="1E858B"/>
      </a:accent1>
      <a:accent2>
        <a:srgbClr val="4BC5DE"/>
      </a:accent2>
      <a:accent3>
        <a:srgbClr val="1EC08A"/>
      </a:accent3>
      <a:accent4>
        <a:srgbClr val="ED8D2F"/>
      </a:accent4>
      <a:accent5>
        <a:srgbClr val="FFC000"/>
      </a:accent5>
      <a:accent6>
        <a:srgbClr val="E76C53"/>
      </a:accent6>
      <a:hlink>
        <a:srgbClr val="0563C1"/>
      </a:hlink>
      <a:folHlink>
        <a:srgbClr val="24337E"/>
      </a:folHlink>
    </a:clrScheme>
    <a:fontScheme name="Custom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C_Corporate_PPT_Template.potx" id="{4E874F3A-6BB1-4334-AA3C-CB69D53C2FB0}" vid="{CFDAC62F-BBD6-4674-995E-7A3058955A7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217</TotalTime>
  <Words>738</Words>
  <Application>Microsoft Office PowerPoint</Application>
  <PresentationFormat>Widescreen</PresentationFormat>
  <Paragraphs>133</Paragraphs>
  <Slides>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8" baseType="lpstr">
      <vt:lpstr>Arial</vt:lpstr>
      <vt:lpstr>Calibri</vt:lpstr>
      <vt:lpstr>Wingdings</vt:lpstr>
      <vt:lpstr>Office Theme</vt:lpstr>
      <vt:lpstr>Event organisers – how to submit an event</vt:lpstr>
      <vt:lpstr>Event organisers – how to submit an event</vt:lpstr>
      <vt:lpstr>Event organisers – how to submit an event</vt:lpstr>
      <vt:lpstr>Event organisers – how to submit an event</vt:lpstr>
    </vt:vector>
  </TitlesOfParts>
  <Company>European Commission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European Week of Sports 2023 - events</dc:title>
  <dc:creator>KOURTIS Ioannis (EAC)</dc:creator>
  <cp:lastModifiedBy>Baldi Alessandra</cp:lastModifiedBy>
  <cp:revision>5</cp:revision>
  <dcterms:created xsi:type="dcterms:W3CDTF">2023-07-19T13:16:54Z</dcterms:created>
  <dcterms:modified xsi:type="dcterms:W3CDTF">2023-08-31T11:33:21Z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6bd9ddd1-4d20-43f6-abfa-fc3c07406f94_Enabled">
    <vt:lpwstr>true</vt:lpwstr>
  </property>
  <property fmtid="{D5CDD505-2E9C-101B-9397-08002B2CF9AE}" pid="3" name="MSIP_Label_6bd9ddd1-4d20-43f6-abfa-fc3c07406f94_SetDate">
    <vt:lpwstr>2023-07-19T13:16:55Z</vt:lpwstr>
  </property>
  <property fmtid="{D5CDD505-2E9C-101B-9397-08002B2CF9AE}" pid="4" name="MSIP_Label_6bd9ddd1-4d20-43f6-abfa-fc3c07406f94_Method">
    <vt:lpwstr>Standard</vt:lpwstr>
  </property>
  <property fmtid="{D5CDD505-2E9C-101B-9397-08002B2CF9AE}" pid="5" name="MSIP_Label_6bd9ddd1-4d20-43f6-abfa-fc3c07406f94_Name">
    <vt:lpwstr>Commission Use</vt:lpwstr>
  </property>
  <property fmtid="{D5CDD505-2E9C-101B-9397-08002B2CF9AE}" pid="6" name="MSIP_Label_6bd9ddd1-4d20-43f6-abfa-fc3c07406f94_SiteId">
    <vt:lpwstr>b24c8b06-522c-46fe-9080-70926f8dddb1</vt:lpwstr>
  </property>
  <property fmtid="{D5CDD505-2E9C-101B-9397-08002B2CF9AE}" pid="7" name="MSIP_Label_6bd9ddd1-4d20-43f6-abfa-fc3c07406f94_ActionId">
    <vt:lpwstr>aa0c27d9-4f6e-4e9d-afc3-e0f2079da109</vt:lpwstr>
  </property>
  <property fmtid="{D5CDD505-2E9C-101B-9397-08002B2CF9AE}" pid="8" name="MSIP_Label_6bd9ddd1-4d20-43f6-abfa-fc3c07406f94_ContentBits">
    <vt:lpwstr>0</vt:lpwstr>
  </property>
</Properties>
</file>