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6" r:id="rId2"/>
    <p:sldId id="287" r:id="rId3"/>
    <p:sldId id="288" r:id="rId4"/>
    <p:sldId id="28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56B1"/>
    <a:srgbClr val="024EA2"/>
    <a:srgbClr val="024B9C"/>
    <a:srgbClr val="035DC1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48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‹N›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‹N›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‹N›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‹N›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‹N›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‹N›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‹N›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‹N›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‹N›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youth.europa.eu/d8/admin/ews" TargetMode="Externa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youth.europa.eu/" TargetMode="Externa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400" dirty="0"/>
              <a:t>Use the “</a:t>
            </a:r>
            <a:r>
              <a:rPr lang="en-GB" sz="1400" b="1" dirty="0"/>
              <a:t>Submit your event</a:t>
            </a:r>
            <a:r>
              <a:rPr lang="en-GB" sz="1400" dirty="0"/>
              <a:t>” button in the </a:t>
            </a:r>
            <a:r>
              <a:rPr lang="en-GB" sz="1400" dirty="0" err="1"/>
              <a:t>EWoS</a:t>
            </a:r>
            <a:r>
              <a:rPr lang="en-GB" sz="1400" dirty="0"/>
              <a:t> 2023 website (will be available during August / exact date to be communicated). </a:t>
            </a:r>
          </a:p>
          <a:p>
            <a:pPr marL="0" indent="0">
              <a:lnSpc>
                <a:spcPct val="90000"/>
              </a:lnSpc>
              <a:spcAft>
                <a:spcPts val="600"/>
              </a:spcAft>
              <a:buNone/>
            </a:pPr>
            <a:r>
              <a:rPr lang="en-GB" sz="1400" dirty="0"/>
              <a:t>Or</a:t>
            </a: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400" dirty="0"/>
              <a:t>Access directly the url: </a:t>
            </a:r>
            <a:r>
              <a:rPr lang="en-GB" sz="1400" dirty="0">
                <a:hlinkClick r:id="rId2"/>
              </a:rPr>
              <a:t>https://youth.europa.eu/d8/admin/ews</a:t>
            </a:r>
            <a:r>
              <a:rPr lang="en-GB" sz="1400" dirty="0"/>
              <a:t> </a:t>
            </a:r>
          </a:p>
          <a:p>
            <a:pPr marL="457200" indent="-457200">
              <a:lnSpc>
                <a:spcPct val="170000"/>
              </a:lnSpc>
              <a:spcAft>
                <a:spcPts val="600"/>
              </a:spcAft>
              <a:buFont typeface="+mj-lt"/>
              <a:buAutoNum type="arabicPeriod"/>
            </a:pPr>
            <a:endParaRPr lang="en-GB" sz="1400" dirty="0"/>
          </a:p>
          <a:p>
            <a:pPr marL="457200" indent="-457200">
              <a:lnSpc>
                <a:spcPct val="17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400" dirty="0"/>
              <a:t>You will be asked to login via EU Login, to the European Youth Portal (EYP – https://youth.europa.eu)</a:t>
            </a:r>
          </a:p>
          <a:p>
            <a:pPr marL="457200" indent="-457200">
              <a:lnSpc>
                <a:spcPct val="17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400" b="1" dirty="0"/>
              <a:t>If you have already an EU Login account</a:t>
            </a:r>
            <a:r>
              <a:rPr lang="en-GB" sz="1400" dirty="0"/>
              <a:t>, you can enter your email and password. If you use EU Login frequently your username/ email will be prefilled, and you will have just to enter your password.</a:t>
            </a:r>
          </a:p>
          <a:p>
            <a:pPr marL="457200" indent="-457200">
              <a:lnSpc>
                <a:spcPct val="17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400" b="1" dirty="0"/>
              <a:t>If not, you can create </a:t>
            </a:r>
            <a:r>
              <a:rPr lang="en-GB" sz="1400" dirty="0"/>
              <a:t>an EU Login account using the “Create an account” option and your email address. Social media authentication can also be used.</a:t>
            </a:r>
          </a:p>
          <a:p>
            <a:pPr marL="914400" lvl="1" indent="-457200">
              <a:lnSpc>
                <a:spcPct val="90000"/>
              </a:lnSpc>
              <a:buFont typeface="+mj-lt"/>
              <a:buChar char="•"/>
            </a:pPr>
            <a:endParaRPr lang="en-GB" sz="1000" dirty="0"/>
          </a:p>
          <a:p>
            <a:pPr marL="457200" lvl="1" indent="0">
              <a:lnSpc>
                <a:spcPct val="90000"/>
              </a:lnSpc>
            </a:pPr>
            <a:endParaRPr lang="en-GB" sz="1000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EB0D2D9-4F21-76E3-E1AD-89423B3381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0043" y="1825625"/>
            <a:ext cx="4692414" cy="3906435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</p:spPr>
        <p:txBody>
          <a:bodyPr anchor="b">
            <a:normAutofit/>
          </a:bodyPr>
          <a:lstStyle/>
          <a:p>
            <a:r>
              <a:rPr lang="en-GB" dirty="0"/>
              <a:t>Event organisers – how to submit an event</a:t>
            </a:r>
          </a:p>
        </p:txBody>
      </p:sp>
    </p:spTree>
    <p:extLst>
      <p:ext uri="{BB962C8B-B14F-4D97-AF65-F5344CB8AC3E}">
        <p14:creationId xmlns:p14="http://schemas.microsoft.com/office/powerpoint/2010/main" val="2227254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buFont typeface="+mj-lt"/>
              <a:buAutoNum type="arabicPeriod" startAt="3"/>
            </a:pPr>
            <a:r>
              <a:rPr lang="en-GB" sz="1500" dirty="0"/>
              <a:t>After successful authentication with EU Login, you will be redirected to the European Week of Sports section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 startAt="3"/>
            </a:pPr>
            <a:r>
              <a:rPr lang="en-GB" sz="1500" dirty="0"/>
              <a:t>Click on “</a:t>
            </a:r>
            <a:r>
              <a:rPr lang="en-GB" sz="1500" b="1" dirty="0"/>
              <a:t>+Add an event</a:t>
            </a:r>
            <a:r>
              <a:rPr lang="en-GB" sz="1500" dirty="0"/>
              <a:t>” button to trigger the creation of a new event.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500" dirty="0"/>
              <a:t>         </a:t>
            </a:r>
            <a:r>
              <a:rPr lang="en-GB" sz="1400" dirty="0"/>
              <a:t> </a:t>
            </a:r>
            <a:r>
              <a:rPr lang="en-GB" sz="1400" u="sng" dirty="0"/>
              <a:t>Useful info:   </a:t>
            </a:r>
          </a:p>
          <a:p>
            <a:pPr marL="457200" indent="-457200">
              <a:lnSpc>
                <a:spcPct val="90000"/>
              </a:lnSpc>
              <a:buFont typeface="+mj-lt"/>
              <a:buChar char="•"/>
            </a:pPr>
            <a:r>
              <a:rPr lang="en-GB" sz="1200" dirty="0"/>
              <a:t>If you have already submitted events, they will appear in this list </a:t>
            </a:r>
          </a:p>
          <a:p>
            <a:pPr marL="457200" indent="-457200">
              <a:lnSpc>
                <a:spcPct val="90000"/>
              </a:lnSpc>
              <a:buFont typeface="+mj-lt"/>
              <a:buChar char="•"/>
            </a:pPr>
            <a:r>
              <a:rPr lang="en-GB" sz="1200" dirty="0"/>
              <a:t>If you have already logged in to submit an event one time, you can also use the “Administrator login” option, in EYP (</a:t>
            </a:r>
            <a:r>
              <a:rPr lang="en-GB" sz="1200" dirty="0">
                <a:hlinkClick r:id="rId2"/>
              </a:rPr>
              <a:t>https://youth.europa.eu</a:t>
            </a:r>
            <a:r>
              <a:rPr lang="en-GB" sz="1200" dirty="0"/>
              <a:t>) ’s footer, to login</a:t>
            </a:r>
          </a:p>
          <a:p>
            <a:pPr marL="0" indent="0">
              <a:lnSpc>
                <a:spcPct val="90000"/>
              </a:lnSpc>
              <a:buNone/>
            </a:pPr>
            <a:endParaRPr lang="en-GB" sz="1500" dirty="0"/>
          </a:p>
          <a:p>
            <a:pPr marL="457200" indent="-457200">
              <a:lnSpc>
                <a:spcPct val="90000"/>
              </a:lnSpc>
              <a:buFont typeface="+mj-lt"/>
              <a:buChar char="•"/>
            </a:pPr>
            <a:endParaRPr lang="en-GB" sz="1500" dirty="0"/>
          </a:p>
          <a:p>
            <a:pPr marL="914400" lvl="1" indent="-457200">
              <a:lnSpc>
                <a:spcPct val="90000"/>
              </a:lnSpc>
              <a:buFont typeface="+mj-lt"/>
              <a:buChar char="•"/>
            </a:pPr>
            <a:endParaRPr lang="en-GB" sz="1500" dirty="0"/>
          </a:p>
          <a:p>
            <a:pPr marL="457200" lvl="1" indent="0">
              <a:lnSpc>
                <a:spcPct val="90000"/>
              </a:lnSpc>
            </a:pPr>
            <a:endParaRPr lang="en-GB" sz="15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04483F-E42D-AF72-9AC9-4C275B1B65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7904" y="1615131"/>
            <a:ext cx="5097915" cy="294372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</p:spPr>
        <p:txBody>
          <a:bodyPr anchor="b">
            <a:normAutofit/>
          </a:bodyPr>
          <a:lstStyle/>
          <a:p>
            <a:r>
              <a:rPr lang="en-GB" dirty="0"/>
              <a:t>Event organisers – how to submit an event</a:t>
            </a:r>
          </a:p>
        </p:txBody>
      </p:sp>
      <p:pic>
        <p:nvPicPr>
          <p:cNvPr id="8" name="Graphic 7" descr="Information outline">
            <a:extLst>
              <a:ext uri="{FF2B5EF4-FFF2-40B4-BE49-F238E27FC236}">
                <a16:creationId xmlns:a16="http://schemas.microsoft.com/office/drawing/2014/main" id="{5DBE5180-D610-5E2D-E6B4-F78A58ACE2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8198" y="3086991"/>
            <a:ext cx="421873" cy="42187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205297E-0BCF-D103-54E7-8B8D13B5650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8198" y="4686255"/>
            <a:ext cx="6109707" cy="1750952"/>
          </a:xfrm>
          <a:prstGeom prst="rect">
            <a:avLst/>
          </a:prstGeom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60123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0117" y="1825625"/>
            <a:ext cx="2323751" cy="3906435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buFont typeface="+mj-lt"/>
              <a:buAutoNum type="arabicPeriod" startAt="5"/>
            </a:pPr>
            <a:r>
              <a:rPr lang="en-GB" sz="1500" dirty="0"/>
              <a:t>Fill in the event form fields and “Save” your event</a:t>
            </a:r>
          </a:p>
          <a:p>
            <a:pPr marL="457200" indent="-457200">
              <a:lnSpc>
                <a:spcPct val="90000"/>
              </a:lnSpc>
              <a:buFont typeface="+mj-lt"/>
              <a:buChar char="•"/>
            </a:pPr>
            <a:r>
              <a:rPr lang="en-GB" sz="1500" dirty="0"/>
              <a:t>Fields to fill in </a:t>
            </a:r>
            <a:r>
              <a:rPr lang="en-GB" sz="1800" dirty="0">
                <a:sym typeface="Wingdings" panose="05000000000000000000" pitchFamily="2" charset="2"/>
              </a:rPr>
              <a:t></a:t>
            </a:r>
            <a:r>
              <a:rPr lang="en-GB" sz="1500" dirty="0">
                <a:sym typeface="Wingdings" panose="05000000000000000000" pitchFamily="2" charset="2"/>
              </a:rPr>
              <a:t> </a:t>
            </a:r>
            <a:endParaRPr lang="en-GB" sz="1500" dirty="0"/>
          </a:p>
          <a:p>
            <a:pPr marL="0" indent="0">
              <a:lnSpc>
                <a:spcPct val="90000"/>
              </a:lnSpc>
              <a:buNone/>
            </a:pPr>
            <a:endParaRPr lang="en-GB" sz="1500" dirty="0"/>
          </a:p>
          <a:p>
            <a:pPr marL="457200" indent="-457200">
              <a:lnSpc>
                <a:spcPct val="90000"/>
              </a:lnSpc>
              <a:buFont typeface="+mj-lt"/>
              <a:buChar char="•"/>
            </a:pPr>
            <a:endParaRPr lang="en-GB" sz="1500" dirty="0"/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/>
              <a:t>The process is still under development, and there can be minor differences in the last version</a:t>
            </a:r>
          </a:p>
          <a:p>
            <a:pPr marL="457200" lvl="1" indent="0">
              <a:lnSpc>
                <a:spcPct val="90000"/>
              </a:lnSpc>
            </a:pPr>
            <a:endParaRPr lang="en-GB" sz="15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</p:spPr>
        <p:txBody>
          <a:bodyPr anchor="b">
            <a:normAutofit/>
          </a:bodyPr>
          <a:lstStyle/>
          <a:p>
            <a:r>
              <a:rPr lang="en-GB" dirty="0"/>
              <a:t>Event organisers – how to submit an event</a:t>
            </a:r>
          </a:p>
        </p:txBody>
      </p:sp>
      <p:pic>
        <p:nvPicPr>
          <p:cNvPr id="8" name="Graphic 7" descr="Information outline">
            <a:extLst>
              <a:ext uri="{FF2B5EF4-FFF2-40B4-BE49-F238E27FC236}">
                <a16:creationId xmlns:a16="http://schemas.microsoft.com/office/drawing/2014/main" id="{5DBE5180-D610-5E2D-E6B4-F78A58ACE2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0455" y="3587592"/>
            <a:ext cx="382500" cy="382500"/>
          </a:xfrm>
          <a:prstGeom prst="rect">
            <a:avLst/>
          </a:prstGeom>
        </p:spPr>
      </p:pic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716FAC58-271A-327C-2358-B1761D66B5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182498"/>
              </p:ext>
            </p:extLst>
          </p:nvPr>
        </p:nvGraphicFramePr>
        <p:xfrm>
          <a:off x="2910980" y="1371597"/>
          <a:ext cx="8934274" cy="4643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081">
                  <a:extLst>
                    <a:ext uri="{9D8B030D-6E8A-4147-A177-3AD203B41FA5}">
                      <a16:colId xmlns:a16="http://schemas.microsoft.com/office/drawing/2014/main" val="991514911"/>
                    </a:ext>
                  </a:extLst>
                </a:gridCol>
                <a:gridCol w="1530221">
                  <a:extLst>
                    <a:ext uri="{9D8B030D-6E8A-4147-A177-3AD203B41FA5}">
                      <a16:colId xmlns:a16="http://schemas.microsoft.com/office/drawing/2014/main" val="3310387458"/>
                    </a:ext>
                  </a:extLst>
                </a:gridCol>
                <a:gridCol w="793102">
                  <a:extLst>
                    <a:ext uri="{9D8B030D-6E8A-4147-A177-3AD203B41FA5}">
                      <a16:colId xmlns:a16="http://schemas.microsoft.com/office/drawing/2014/main" val="200341493"/>
                    </a:ext>
                  </a:extLst>
                </a:gridCol>
                <a:gridCol w="1352938">
                  <a:extLst>
                    <a:ext uri="{9D8B030D-6E8A-4147-A177-3AD203B41FA5}">
                      <a16:colId xmlns:a16="http://schemas.microsoft.com/office/drawing/2014/main" val="327945667"/>
                    </a:ext>
                  </a:extLst>
                </a:gridCol>
                <a:gridCol w="1726164">
                  <a:extLst>
                    <a:ext uri="{9D8B030D-6E8A-4147-A177-3AD203B41FA5}">
                      <a16:colId xmlns:a16="http://schemas.microsoft.com/office/drawing/2014/main" val="1989718945"/>
                    </a:ext>
                  </a:extLst>
                </a:gridCol>
                <a:gridCol w="3223768">
                  <a:extLst>
                    <a:ext uri="{9D8B030D-6E8A-4147-A177-3AD203B41FA5}">
                      <a16:colId xmlns:a16="http://schemas.microsoft.com/office/drawing/2014/main" val="4065778196"/>
                    </a:ext>
                  </a:extLst>
                </a:gridCol>
              </a:tblGrid>
              <a:tr h="316261">
                <a:tc>
                  <a:txBody>
                    <a:bodyPr/>
                    <a:lstStyle/>
                    <a:p>
                      <a:br>
                        <a:rPr lang="en-IE" sz="1000" b="1" dirty="0"/>
                      </a:br>
                      <a:endParaRPr lang="en-IE" sz="1000" dirty="0"/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b="1" dirty="0"/>
                        <a:t>Field</a:t>
                      </a:r>
                      <a:endParaRPr lang="en-IE" sz="1000" dirty="0"/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b="1" dirty="0"/>
                        <a:t>Mandatory</a:t>
                      </a:r>
                      <a:endParaRPr lang="en-IE" sz="1000" dirty="0"/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b="1" dirty="0"/>
                        <a:t>Type</a:t>
                      </a:r>
                      <a:endParaRPr lang="en-IE" sz="1000" dirty="0"/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b="1" dirty="0"/>
                        <a:t>Possible values</a:t>
                      </a:r>
                      <a:endParaRPr lang="en-IE" sz="1000" dirty="0"/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b="1" dirty="0"/>
                        <a:t>Comments</a:t>
                      </a:r>
                      <a:endParaRPr lang="en-IE" sz="1000" dirty="0"/>
                    </a:p>
                  </a:txBody>
                  <a:tcPr marL="28540" marR="28540" marT="14270" marB="14270" anchor="ctr"/>
                </a:tc>
                <a:extLst>
                  <a:ext uri="{0D108BD9-81ED-4DB2-BD59-A6C34878D82A}">
                    <a16:rowId xmlns:a16="http://schemas.microsoft.com/office/drawing/2014/main" val="2983628790"/>
                  </a:ext>
                </a:extLst>
              </a:tr>
              <a:tr h="199383">
                <a:tc>
                  <a:txBody>
                    <a:bodyPr/>
                    <a:lstStyle/>
                    <a:p>
                      <a:r>
                        <a:rPr lang="en-IE" sz="1000"/>
                        <a:t>1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b="1" dirty="0"/>
                        <a:t>Title</a:t>
                      </a:r>
                      <a:endParaRPr lang="en-IE" sz="1000" dirty="0"/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000" dirty="0">
                          <a:effectLst/>
                        </a:rPr>
                        <a:t>Yes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dirty="0"/>
                        <a:t>Free text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dirty="0"/>
                        <a:t>Not applicable - n/a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dirty="0"/>
                        <a:t>Max 100 chars</a:t>
                      </a:r>
                    </a:p>
                  </a:txBody>
                  <a:tcPr marL="28540" marR="28540" marT="14270" marB="14270" anchor="ctr"/>
                </a:tc>
                <a:extLst>
                  <a:ext uri="{0D108BD9-81ED-4DB2-BD59-A6C34878D82A}">
                    <a16:rowId xmlns:a16="http://schemas.microsoft.com/office/drawing/2014/main" val="1866640324"/>
                  </a:ext>
                </a:extLst>
              </a:tr>
              <a:tr h="199383">
                <a:tc>
                  <a:txBody>
                    <a:bodyPr/>
                    <a:lstStyle/>
                    <a:p>
                      <a:r>
                        <a:rPr lang="en-IE" sz="1000"/>
                        <a:t>2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b="1"/>
                        <a:t>Description</a:t>
                      </a:r>
                      <a:endParaRPr lang="en-IE" sz="1000"/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000">
                          <a:effectLst/>
                        </a:rPr>
                        <a:t>Yes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/>
                        <a:t>Free text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dirty="0"/>
                        <a:t>n/a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dirty="0"/>
                        <a:t>Max 200 chars</a:t>
                      </a:r>
                    </a:p>
                  </a:txBody>
                  <a:tcPr marL="28540" marR="28540" marT="14270" marB="14270" anchor="ctr"/>
                </a:tc>
                <a:extLst>
                  <a:ext uri="{0D108BD9-81ED-4DB2-BD59-A6C34878D82A}">
                    <a16:rowId xmlns:a16="http://schemas.microsoft.com/office/drawing/2014/main" val="2120267937"/>
                  </a:ext>
                </a:extLst>
              </a:tr>
              <a:tr h="226843">
                <a:tc>
                  <a:txBody>
                    <a:bodyPr/>
                    <a:lstStyle/>
                    <a:p>
                      <a:r>
                        <a:rPr lang="en-IE" sz="1000" dirty="0"/>
                        <a:t>3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b="1"/>
                        <a:t>Start date / time</a:t>
                      </a:r>
                      <a:endParaRPr lang="en-IE" sz="1000"/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000" dirty="0">
                          <a:effectLst/>
                        </a:rPr>
                        <a:t>Yes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dirty="0"/>
                        <a:t>Date/time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dirty="0"/>
                        <a:t>n/a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Time to be entered in local time zone</a:t>
                      </a:r>
                    </a:p>
                  </a:txBody>
                  <a:tcPr marL="28540" marR="28540" marT="14270" marB="14270" anchor="ctr"/>
                </a:tc>
                <a:extLst>
                  <a:ext uri="{0D108BD9-81ED-4DB2-BD59-A6C34878D82A}">
                    <a16:rowId xmlns:a16="http://schemas.microsoft.com/office/drawing/2014/main" val="3944009541"/>
                  </a:ext>
                </a:extLst>
              </a:tr>
              <a:tr h="226843">
                <a:tc>
                  <a:txBody>
                    <a:bodyPr/>
                    <a:lstStyle/>
                    <a:p>
                      <a:r>
                        <a:rPr lang="en-IE" sz="1000"/>
                        <a:t>4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b="1"/>
                        <a:t>End date / time</a:t>
                      </a:r>
                      <a:endParaRPr lang="en-IE" sz="1000"/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000" dirty="0">
                          <a:effectLst/>
                        </a:rPr>
                        <a:t>Yes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dirty="0"/>
                        <a:t>Date/time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dirty="0"/>
                        <a:t>n/a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Time to be entered in local time zone</a:t>
                      </a:r>
                    </a:p>
                  </a:txBody>
                  <a:tcPr marL="28540" marR="28540" marT="14270" marB="14270" anchor="ctr"/>
                </a:tc>
                <a:extLst>
                  <a:ext uri="{0D108BD9-81ED-4DB2-BD59-A6C34878D82A}">
                    <a16:rowId xmlns:a16="http://schemas.microsoft.com/office/drawing/2014/main" val="632268978"/>
                  </a:ext>
                </a:extLst>
              </a:tr>
              <a:tr h="199383">
                <a:tc>
                  <a:txBody>
                    <a:bodyPr/>
                    <a:lstStyle/>
                    <a:p>
                      <a:r>
                        <a:rPr lang="en-IE" sz="1000"/>
                        <a:t>5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b="1"/>
                        <a:t>Organised by</a:t>
                      </a:r>
                      <a:endParaRPr lang="en-IE" sz="1000"/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000">
                          <a:effectLst/>
                        </a:rPr>
                        <a:t>Yes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/>
                        <a:t>Free text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dirty="0"/>
                        <a:t>n/a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dirty="0"/>
                        <a:t>Max 100 chars</a:t>
                      </a:r>
                    </a:p>
                  </a:txBody>
                  <a:tcPr marL="28540" marR="28540" marT="14270" marB="14270" anchor="ctr"/>
                </a:tc>
                <a:extLst>
                  <a:ext uri="{0D108BD9-81ED-4DB2-BD59-A6C34878D82A}">
                    <a16:rowId xmlns:a16="http://schemas.microsoft.com/office/drawing/2014/main" val="1342896866"/>
                  </a:ext>
                </a:extLst>
              </a:tr>
              <a:tr h="330554">
                <a:tc>
                  <a:txBody>
                    <a:bodyPr/>
                    <a:lstStyle/>
                    <a:p>
                      <a:br>
                        <a:rPr lang="en-IE" sz="1000"/>
                      </a:br>
                      <a:endParaRPr lang="en-IE" sz="1000"/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b="1" dirty="0"/>
                        <a:t>Location</a:t>
                      </a:r>
                      <a:endParaRPr lang="en-IE" sz="1000" dirty="0"/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pPr algn="ctr"/>
                      <a:br>
                        <a:rPr lang="en-IE" sz="1000" dirty="0">
                          <a:effectLst/>
                        </a:rPr>
                      </a:br>
                      <a:endParaRPr lang="en-IE" sz="1000" dirty="0">
                        <a:effectLst/>
                      </a:endParaRP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dirty="0"/>
                        <a:t>Complex field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br>
                        <a:rPr lang="en-IE" sz="1000" dirty="0"/>
                      </a:br>
                      <a:endParaRPr lang="en-IE" sz="1000" dirty="0"/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For details on how it works, the UI should be taken into account</a:t>
                      </a:r>
                    </a:p>
                  </a:txBody>
                  <a:tcPr marL="28540" marR="28540" marT="14270" marB="14270" anchor="ctr"/>
                </a:tc>
                <a:extLst>
                  <a:ext uri="{0D108BD9-81ED-4DB2-BD59-A6C34878D82A}">
                    <a16:rowId xmlns:a16="http://schemas.microsoft.com/office/drawing/2014/main" val="1561839951"/>
                  </a:ext>
                </a:extLst>
              </a:tr>
              <a:tr h="199383">
                <a:tc>
                  <a:txBody>
                    <a:bodyPr/>
                    <a:lstStyle/>
                    <a:p>
                      <a:r>
                        <a:rPr lang="en-IE" sz="1000"/>
                        <a:t>6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/>
                        <a:t>Venue name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000">
                          <a:effectLst/>
                        </a:rPr>
                        <a:t>No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/>
                        <a:t>Free text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dirty="0"/>
                        <a:t>n/a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/>
                        <a:t>Max 100 chars</a:t>
                      </a:r>
                    </a:p>
                  </a:txBody>
                  <a:tcPr marL="28540" marR="28540" marT="14270" marB="14270" anchor="ctr"/>
                </a:tc>
                <a:extLst>
                  <a:ext uri="{0D108BD9-81ED-4DB2-BD59-A6C34878D82A}">
                    <a16:rowId xmlns:a16="http://schemas.microsoft.com/office/drawing/2014/main" val="2435191080"/>
                  </a:ext>
                </a:extLst>
              </a:tr>
              <a:tr h="199383">
                <a:tc>
                  <a:txBody>
                    <a:bodyPr/>
                    <a:lstStyle/>
                    <a:p>
                      <a:r>
                        <a:rPr lang="en-IE" sz="1000"/>
                        <a:t>7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/>
                        <a:t>Address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000">
                          <a:effectLst/>
                        </a:rPr>
                        <a:t>No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/>
                        <a:t>Free text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dirty="0"/>
                        <a:t>n/a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/>
                        <a:t>Max 100 chars</a:t>
                      </a:r>
                    </a:p>
                  </a:txBody>
                  <a:tcPr marL="28540" marR="28540" marT="14270" marB="14270" anchor="ctr"/>
                </a:tc>
                <a:extLst>
                  <a:ext uri="{0D108BD9-81ED-4DB2-BD59-A6C34878D82A}">
                    <a16:rowId xmlns:a16="http://schemas.microsoft.com/office/drawing/2014/main" val="258639552"/>
                  </a:ext>
                </a:extLst>
              </a:tr>
              <a:tr h="199383">
                <a:tc>
                  <a:txBody>
                    <a:bodyPr/>
                    <a:lstStyle/>
                    <a:p>
                      <a:r>
                        <a:rPr lang="en-IE" sz="1000"/>
                        <a:t>8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/>
                        <a:t>Postal code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000">
                          <a:effectLst/>
                        </a:rPr>
                        <a:t>No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/>
                        <a:t>Free text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dirty="0"/>
                        <a:t>n/a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dirty="0"/>
                        <a:t>Max 10 chars</a:t>
                      </a:r>
                    </a:p>
                  </a:txBody>
                  <a:tcPr marL="28540" marR="28540" marT="14270" marB="14270" anchor="ctr"/>
                </a:tc>
                <a:extLst>
                  <a:ext uri="{0D108BD9-81ED-4DB2-BD59-A6C34878D82A}">
                    <a16:rowId xmlns:a16="http://schemas.microsoft.com/office/drawing/2014/main" val="148473361"/>
                  </a:ext>
                </a:extLst>
              </a:tr>
              <a:tr h="199383">
                <a:tc>
                  <a:txBody>
                    <a:bodyPr/>
                    <a:lstStyle/>
                    <a:p>
                      <a:r>
                        <a:rPr lang="en-IE" sz="1000"/>
                        <a:t>9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/>
                        <a:t>City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000">
                          <a:effectLst/>
                        </a:rPr>
                        <a:t>No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/>
                        <a:t>Free text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dirty="0"/>
                        <a:t>n/a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/>
                        <a:t>Max 50 chars</a:t>
                      </a:r>
                    </a:p>
                  </a:txBody>
                  <a:tcPr marL="28540" marR="28540" marT="14270" marB="14270" anchor="ctr"/>
                </a:tc>
                <a:extLst>
                  <a:ext uri="{0D108BD9-81ED-4DB2-BD59-A6C34878D82A}">
                    <a16:rowId xmlns:a16="http://schemas.microsoft.com/office/drawing/2014/main" val="4095818238"/>
                  </a:ext>
                </a:extLst>
              </a:tr>
              <a:tr h="199383">
                <a:tc>
                  <a:txBody>
                    <a:bodyPr/>
                    <a:lstStyle/>
                    <a:p>
                      <a:r>
                        <a:rPr lang="en-IE" sz="1000"/>
                        <a:t>10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/>
                        <a:t>Region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000">
                          <a:effectLst/>
                        </a:rPr>
                        <a:t>No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/>
                        <a:t>Free text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/>
                        <a:t>n/a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dirty="0"/>
                        <a:t>Max 50 chars</a:t>
                      </a:r>
                    </a:p>
                  </a:txBody>
                  <a:tcPr marL="28540" marR="28540" marT="14270" marB="14270" anchor="ctr"/>
                </a:tc>
                <a:extLst>
                  <a:ext uri="{0D108BD9-81ED-4DB2-BD59-A6C34878D82A}">
                    <a16:rowId xmlns:a16="http://schemas.microsoft.com/office/drawing/2014/main" val="1392951186"/>
                  </a:ext>
                </a:extLst>
              </a:tr>
              <a:tr h="434265">
                <a:tc>
                  <a:txBody>
                    <a:bodyPr/>
                    <a:lstStyle/>
                    <a:p>
                      <a:r>
                        <a:rPr lang="en-IE" sz="1000"/>
                        <a:t>11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/>
                        <a:t>County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000">
                          <a:effectLst/>
                        </a:rPr>
                        <a:t>Yes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/>
                        <a:t>List / Single select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/>
                        <a:t>Countries list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28540" marR="28540" marT="14270" marB="14270" anchor="ctr"/>
                </a:tc>
                <a:extLst>
                  <a:ext uri="{0D108BD9-81ED-4DB2-BD59-A6C34878D82A}">
                    <a16:rowId xmlns:a16="http://schemas.microsoft.com/office/drawing/2014/main" val="1028499979"/>
                  </a:ext>
                </a:extLst>
              </a:tr>
              <a:tr h="199383">
                <a:tc>
                  <a:txBody>
                    <a:bodyPr/>
                    <a:lstStyle/>
                    <a:p>
                      <a:r>
                        <a:rPr lang="en-IE" sz="1000"/>
                        <a:t>12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/>
                        <a:t>Geocode (coordinates)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000">
                          <a:effectLst/>
                        </a:rPr>
                        <a:t>Yes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/>
                        <a:t>Special field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/>
                        <a:t>n/a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dirty="0"/>
                        <a:t>n/a</a:t>
                      </a:r>
                    </a:p>
                  </a:txBody>
                  <a:tcPr marL="28540" marR="28540" marT="14270" marB="14270" anchor="ctr"/>
                </a:tc>
                <a:extLst>
                  <a:ext uri="{0D108BD9-81ED-4DB2-BD59-A6C34878D82A}">
                    <a16:rowId xmlns:a16="http://schemas.microsoft.com/office/drawing/2014/main" val="1822999982"/>
                  </a:ext>
                </a:extLst>
              </a:tr>
              <a:tr h="1039218">
                <a:tc>
                  <a:txBody>
                    <a:bodyPr/>
                    <a:lstStyle/>
                    <a:p>
                      <a:r>
                        <a:rPr lang="en-IE" sz="1000"/>
                        <a:t>13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b="1"/>
                        <a:t>Event Type</a:t>
                      </a:r>
                      <a:endParaRPr lang="en-IE" sz="1000"/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000" i="1" dirty="0">
                          <a:effectLst/>
                        </a:rPr>
                        <a:t>Yes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i="1"/>
                        <a:t>List / </a:t>
                      </a:r>
                      <a:r>
                        <a:rPr lang="en-IE" sz="1000" b="1" i="1"/>
                        <a:t>Single </a:t>
                      </a:r>
                      <a:r>
                        <a:rPr lang="en-IE" sz="1000" i="1"/>
                        <a:t>value</a:t>
                      </a:r>
                      <a:endParaRPr lang="en-IE" sz="1000"/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US" sz="1000" i="1" dirty="0"/>
                        <a:t>Special list:</a:t>
                      </a:r>
                      <a:endParaRPr lang="en-US" sz="1000" dirty="0"/>
                    </a:p>
                    <a:p>
                      <a:pPr>
                        <a:buFont typeface="+mj-lt"/>
                        <a:buAutoNum type="arabicPeriod"/>
                      </a:pPr>
                      <a:r>
                        <a:rPr lang="en-US" sz="1000" i="1" dirty="0"/>
                        <a:t>Education</a:t>
                      </a:r>
                      <a:endParaRPr lang="en-US" sz="1000" dirty="0"/>
                    </a:p>
                    <a:p>
                      <a:pPr>
                        <a:buFont typeface="+mj-lt"/>
                        <a:buAutoNum type="arabicPeriod"/>
                      </a:pPr>
                      <a:r>
                        <a:rPr lang="en-US" sz="1000" i="1" dirty="0"/>
                        <a:t>Home</a:t>
                      </a:r>
                      <a:endParaRPr lang="en-US" sz="1000" dirty="0"/>
                    </a:p>
                    <a:p>
                      <a:pPr>
                        <a:buFont typeface="+mj-lt"/>
                        <a:buAutoNum type="arabicPeriod"/>
                      </a:pPr>
                      <a:r>
                        <a:rPr lang="en-US" sz="1000" i="1" dirty="0"/>
                        <a:t>Workplace</a:t>
                      </a:r>
                      <a:endParaRPr lang="en-US" sz="1000" dirty="0"/>
                    </a:p>
                    <a:p>
                      <a:pPr>
                        <a:buFont typeface="+mj-lt"/>
                        <a:buAutoNum type="arabicPeriod"/>
                      </a:pPr>
                      <a:r>
                        <a:rPr lang="en-US" sz="1000" i="1" dirty="0"/>
                        <a:t>Outdoors</a:t>
                      </a:r>
                      <a:endParaRPr lang="en-US" sz="1000" dirty="0"/>
                    </a:p>
                    <a:p>
                      <a:pPr>
                        <a:buFont typeface="+mj-lt"/>
                        <a:buAutoNum type="arabicPeriod"/>
                      </a:pPr>
                      <a:r>
                        <a:rPr lang="en-US" sz="1000" i="1" dirty="0"/>
                        <a:t>Sport and fitness clubs</a:t>
                      </a:r>
                      <a:br>
                        <a:rPr lang="en-US" sz="1000" i="1" dirty="0"/>
                      </a:br>
                      <a:r>
                        <a:rPr lang="en-US" sz="1000" i="1" dirty="0"/>
                        <a:t>Other</a:t>
                      </a:r>
                      <a:endParaRPr lang="en-US" sz="1000" dirty="0"/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dirty="0"/>
                        <a:t>Single value field</a:t>
                      </a:r>
                    </a:p>
                  </a:txBody>
                  <a:tcPr marL="28540" marR="28540" marT="14270" marB="14270" anchor="ctr"/>
                </a:tc>
                <a:extLst>
                  <a:ext uri="{0D108BD9-81ED-4DB2-BD59-A6C34878D82A}">
                    <a16:rowId xmlns:a16="http://schemas.microsoft.com/office/drawing/2014/main" val="483912420"/>
                  </a:ext>
                </a:extLst>
              </a:tr>
              <a:tr h="199383">
                <a:tc>
                  <a:txBody>
                    <a:bodyPr/>
                    <a:lstStyle/>
                    <a:p>
                      <a:r>
                        <a:rPr lang="en-IE" sz="1000"/>
                        <a:t>14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b="1"/>
                        <a:t>Link</a:t>
                      </a:r>
                      <a:endParaRPr lang="en-IE" sz="1000"/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000">
                          <a:effectLst/>
                        </a:rPr>
                        <a:t>No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/>
                        <a:t>Free text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/>
                        <a:t>n/a</a:t>
                      </a:r>
                    </a:p>
                  </a:txBody>
                  <a:tcPr marL="28540" marR="28540" marT="14270" marB="14270" anchor="ctr"/>
                </a:tc>
                <a:tc>
                  <a:txBody>
                    <a:bodyPr/>
                    <a:lstStyle/>
                    <a:p>
                      <a:r>
                        <a:rPr lang="en-IE" sz="1000" dirty="0" err="1"/>
                        <a:t>url</a:t>
                      </a:r>
                      <a:r>
                        <a:rPr lang="en-IE" sz="1000" dirty="0"/>
                        <a:t> syntax validation</a:t>
                      </a:r>
                    </a:p>
                  </a:txBody>
                  <a:tcPr marL="28540" marR="28540" marT="14270" marB="14270" anchor="ctr"/>
                </a:tc>
                <a:extLst>
                  <a:ext uri="{0D108BD9-81ED-4DB2-BD59-A6C34878D82A}">
                    <a16:rowId xmlns:a16="http://schemas.microsoft.com/office/drawing/2014/main" val="3937701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0603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43220" y="1896546"/>
            <a:ext cx="7809294" cy="4616221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1300" dirty="0"/>
              <a:t>Since a map will be the final destination of any event</a:t>
            </a:r>
            <a:r>
              <a:rPr lang="en-GB" sz="1300" b="1" dirty="0"/>
              <a:t>, it is very important to have the correct location</a:t>
            </a:r>
            <a:r>
              <a:rPr lang="en-GB" sz="1300" dirty="0"/>
              <a:t> for it.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300" b="1" dirty="0"/>
              <a:t>The form helps you getting the correct coordinates for your event: </a:t>
            </a:r>
          </a:p>
          <a:p>
            <a:pPr marL="342900" indent="-342900">
              <a:lnSpc>
                <a:spcPct val="170000"/>
              </a:lnSpc>
              <a:spcBef>
                <a:spcPts val="600"/>
              </a:spcBef>
              <a:buAutoNum type="arabicPeriod"/>
            </a:pPr>
            <a:r>
              <a:rPr lang="en-GB" sz="1300" b="1" dirty="0"/>
              <a:t>Enter the address</a:t>
            </a:r>
            <a:r>
              <a:rPr lang="en-GB" sz="1300" dirty="0"/>
              <a:t> of the event (in the fields “Address” , “City” , “Region”, “Postal code” , “Country”). You can optionally have a name for the venue – if applicable. Region is not used in the geo-location, you can leave it empty, unless you want to emphasize the region of the event.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GB" sz="1300" b="1" dirty="0"/>
              <a:t>Click on the “Geolocate” button</a:t>
            </a:r>
            <a:r>
              <a:rPr lang="en-GB" sz="1300" dirty="0"/>
              <a:t>. 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GB" sz="1300" dirty="0"/>
              <a:t>The EC Geolocation service is used to calculate the coordinates. 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GB" sz="1300" dirty="0"/>
              <a:t>If it managed to locate coordinates, </a:t>
            </a:r>
            <a:r>
              <a:rPr lang="en-GB" sz="1300" b="1" dirty="0"/>
              <a:t>you will see a pin on the map </a:t>
            </a:r>
            <a:r>
              <a:rPr lang="en-GB" sz="1300" dirty="0"/>
              <a:t>in the co-ordinates calculated </a:t>
            </a:r>
          </a:p>
          <a:p>
            <a:pPr marL="342900" indent="-342900">
              <a:lnSpc>
                <a:spcPct val="170000"/>
              </a:lnSpc>
              <a:buAutoNum type="arabicPeriod"/>
            </a:pPr>
            <a:r>
              <a:rPr lang="en-GB" sz="1300" b="1" dirty="0"/>
              <a:t>If the location is not correct / accurate</a:t>
            </a:r>
            <a:r>
              <a:rPr lang="en-GB" sz="1300" dirty="0"/>
              <a:t>, you can click on the map and the pin will move to the correct point. At the same time the coordinates are automatically updated. 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GB" sz="1300" dirty="0"/>
              <a:t>If the </a:t>
            </a:r>
            <a:r>
              <a:rPr lang="en-GB" sz="1300" b="1" dirty="0"/>
              <a:t>geolocation process fails</a:t>
            </a:r>
            <a:r>
              <a:rPr lang="en-GB" sz="1300" dirty="0"/>
              <a:t>, you can: </a:t>
            </a:r>
          </a:p>
          <a:p>
            <a:pPr marL="800100" lvl="1" indent="-342900">
              <a:lnSpc>
                <a:spcPct val="90000"/>
              </a:lnSpc>
              <a:buAutoNum type="arabicPeriod"/>
            </a:pPr>
            <a:r>
              <a:rPr lang="en-GB" sz="1200" dirty="0"/>
              <a:t>Directly move on the map to the correct place and click on it to place the pin , or</a:t>
            </a:r>
          </a:p>
          <a:p>
            <a:pPr marL="800100" lvl="1" indent="-342900">
              <a:lnSpc>
                <a:spcPct val="90000"/>
              </a:lnSpc>
              <a:buAutoNum type="arabicPeriod"/>
            </a:pPr>
            <a:r>
              <a:rPr lang="en-GB" sz="1200" dirty="0"/>
              <a:t>Try to edit / improve the address and click again on “Geolocate”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</p:spPr>
        <p:txBody>
          <a:bodyPr anchor="b">
            <a:normAutofit/>
          </a:bodyPr>
          <a:lstStyle/>
          <a:p>
            <a:r>
              <a:rPr lang="en-GB" dirty="0"/>
              <a:t>Event organisers – how to submit an event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67426D-AD22-9698-9D3D-EEB504C44C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217" y="1388027"/>
            <a:ext cx="3211726" cy="5287950"/>
          </a:xfrm>
          <a:prstGeom prst="rect">
            <a:avLst/>
          </a:prstGeom>
          <a:solidFill>
            <a:schemeClr val="accent1">
              <a:tint val="2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Graphic 5" descr="Information outline">
            <a:extLst>
              <a:ext uri="{FF2B5EF4-FFF2-40B4-BE49-F238E27FC236}">
                <a16:creationId xmlns:a16="http://schemas.microsoft.com/office/drawing/2014/main" id="{F5E2E5F6-CD36-0098-5873-E6F593A67D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143220" y="1388027"/>
            <a:ext cx="422309" cy="422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299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Corporate_PPT_Template.potx" id="{4E874F3A-6BB1-4334-AA3C-CB69D53C2FB0}" vid="{CFDAC62F-BBD6-4674-995E-7A3058955A7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217</TotalTime>
  <Words>738</Words>
  <Application>Microsoft Office PowerPoint</Application>
  <PresentationFormat>Widescreen</PresentationFormat>
  <Paragraphs>133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Event organisers – how to submit an event</vt:lpstr>
      <vt:lpstr>Event organisers – how to submit an event</vt:lpstr>
      <vt:lpstr>Event organisers – how to submit an event</vt:lpstr>
      <vt:lpstr>Event organisers – how to submit an event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Week of Sports 2023 - events</dc:title>
  <dc:creator>KOURTIS Ioannis (EAC)</dc:creator>
  <cp:lastModifiedBy>Baldi Alessandra</cp:lastModifiedBy>
  <cp:revision>5</cp:revision>
  <dcterms:created xsi:type="dcterms:W3CDTF">2023-07-19T13:16:54Z</dcterms:created>
  <dcterms:modified xsi:type="dcterms:W3CDTF">2023-08-31T11:33:21Z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2023-07-19T13:16:55Z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aa0c27d9-4f6e-4e9d-afc3-e0f2079da109</vt:lpwstr>
  </property>
  <property fmtid="{D5CDD505-2E9C-101B-9397-08002B2CF9AE}" pid="8" name="MSIP_Label_6bd9ddd1-4d20-43f6-abfa-fc3c07406f94_ContentBits">
    <vt:lpwstr>0</vt:lpwstr>
  </property>
</Properties>
</file>